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60" r:id="rId4"/>
    <p:sldId id="259" r:id="rId5"/>
    <p:sldId id="261" r:id="rId6"/>
    <p:sldId id="263" r:id="rId7"/>
    <p:sldId id="264" r:id="rId8"/>
    <p:sldId id="262" r:id="rId9"/>
    <p:sldId id="268" r:id="rId10"/>
    <p:sldId id="267" r:id="rId11"/>
    <p:sldId id="269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1" r:id="rId22"/>
    <p:sldId id="279" r:id="rId23"/>
    <p:sldId id="282" r:id="rId24"/>
    <p:sldId id="280" r:id="rId25"/>
    <p:sldId id="276" r:id="rId26"/>
    <p:sldId id="283" r:id="rId27"/>
    <p:sldId id="284" r:id="rId28"/>
    <p:sldId id="286" r:id="rId29"/>
    <p:sldId id="285" r:id="rId30"/>
    <p:sldId id="258" r:id="rId31"/>
    <p:sldId id="265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  <p:embeddedFont>
      <p:font typeface="Indie Flower" panose="02000000000000000000" pitchFamily="2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>
      <p:cViewPr varScale="1">
        <p:scale>
          <a:sx n="142" d="100"/>
          <a:sy n="142" d="100"/>
        </p:scale>
        <p:origin x="18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55E27-A0E6-45CF-BAB7-E5FC8A47E6EB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979F0-220C-4DB9-9B82-AC6077A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905000"/>
            <a:ext cx="6859786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5105400"/>
            <a:ext cx="6859786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16B1E20-C6ED-4249-B237-A398811F5FC6}" type="datetime1">
              <a:rPr lang="en-US" smtClean="0"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4338754" y="3480593"/>
            <a:ext cx="649224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74639"/>
            <a:ext cx="1028968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128" y="277814"/>
            <a:ext cx="6859787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8395858-7EBD-497F-A158-BFA317996A89}" type="datetime1">
              <a:rPr lang="en-US" smtClean="0"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A804A70-A8F6-4E5C-BB1A-F47142DFA4D9}" type="datetime1">
              <a:rPr lang="en-US" smtClean="0"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188982" y="4724400"/>
            <a:ext cx="6475638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905000"/>
            <a:ext cx="6859786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5102526"/>
            <a:ext cx="6859786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FF67A79-8D1E-4E4E-BB0B-E54E3690DCBF}" type="datetime1">
              <a:rPr lang="en-US" smtClean="0"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905000"/>
            <a:ext cx="3315563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905000"/>
            <a:ext cx="331556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AF81D7E-8132-4C92-8ACF-1E7306883854}" type="datetime1">
              <a:rPr lang="en-US" smtClean="0"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819400"/>
            <a:ext cx="3313277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905000"/>
            <a:ext cx="3313277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819400"/>
            <a:ext cx="3313277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39C1B12-81CC-45A0-A757-4F4335AD3B17}" type="datetime1">
              <a:rPr lang="en-US" smtClean="0"/>
              <a:t>9/23/23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142108" y="1514475"/>
            <a:ext cx="7929246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B42E639-1B06-4816-BA8D-1E1953CDF492}" type="datetime1">
              <a:rPr lang="en-US" smtClean="0"/>
              <a:t>9/23/23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91E4F34-E988-4288-B03F-887ED94F99D9}" type="datetime1">
              <a:rPr lang="en-US" smtClean="0"/>
              <a:t>9/23/23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3314242" y="1630822"/>
            <a:ext cx="4719500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905000"/>
            <a:ext cx="4253068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3429000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6359E3C-798A-4C50-9F89-017062E65D70}" type="datetime1">
              <a:rPr lang="en-US" smtClean="0"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085908" y="1630822"/>
            <a:ext cx="4719500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09719" y="1884311"/>
            <a:ext cx="4253068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3411748"/>
            <a:ext cx="2057936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ED07EF3-C3D4-4227-BC31-9DBECDD5042E}" type="datetime1">
              <a:rPr lang="en-US" smtClean="0"/>
              <a:t>9/23/23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6859785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905000"/>
            <a:ext cx="6859786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6400801"/>
            <a:ext cx="93313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66F928FD-753C-4628-81F2-F9AF39E16452}" type="datetime1">
              <a:rPr lang="en-US" smtClean="0"/>
              <a:t>9/23/23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1"/>
            <a:ext cx="474468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6400801"/>
            <a:ext cx="857475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vpc/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bs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://aws.amazon.com/ec2/" TargetMode="External"/><Relationship Id="rId10" Type="http://schemas.openxmlformats.org/officeDocument/2006/relationships/image" Target="../media/image15.wmf"/><Relationship Id="rId4" Type="http://schemas.openxmlformats.org/officeDocument/2006/relationships/hyperlink" Target="http://aws.amazon.com/s3/" TargetMode="Externa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hyperlink" Target="http://aws.amazon.com/rds/" TargetMode="External"/><Relationship Id="rId12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lasticbeanstalk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aws.amazon.com/elasticmapreduce/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hyperlink" Target="http://aws.amazon.com/dynamodb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hyperlink" Target="http://aws.amazon.com/rds/" TargetMode="External"/><Relationship Id="rId12" Type="http://schemas.openxmlformats.org/officeDocument/2006/relationships/image" Target="../media/image24.jpe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lasticbeanstalk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aws.amazon.com/elasticmapreduce/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hyperlink" Target="http://aws.amazon.com/dynamodb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swf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hyperlink" Target="http://aws.amazon.com/cloudwatch/" TargetMode="External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hyperlink" Target="http://aws.amazon.com/swf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aws.amazon.com/cloudwatch/" TargetMode="Externa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aws.amazon.com/fre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console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aws.amazon.com/cl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tools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ws.amazon.com/vpc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s.amazon.com/ebs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://aws.amazon.com/ec2/" TargetMode="External"/><Relationship Id="rId10" Type="http://schemas.openxmlformats.org/officeDocument/2006/relationships/image" Target="../media/image15.wmf"/><Relationship Id="rId4" Type="http://schemas.openxmlformats.org/officeDocument/2006/relationships/hyperlink" Target="http://aws.amazon.com/s3/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80" y="1847417"/>
            <a:ext cx="6029220" cy="26148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800870E2-7269-BAF5-7B88-65580342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	EC2 High Performance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3" y="1524000"/>
            <a:ext cx="8946307" cy="44196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High-Memory Instances: 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High-Memory Extra Large Instance </a:t>
            </a:r>
            <a:r>
              <a:rPr lang="en-US" sz="1600" dirty="0">
                <a:latin typeface="Indie Flower" panose="02000000000000000000" pitchFamily="2" charset="0"/>
              </a:rPr>
              <a:t>17.1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memory, 6.5 ECU (2 virtual cores with 3.25 EC2 Compute Units each), 420 GB of local instance storage,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High-Memory Double Extra Large Instance </a:t>
            </a:r>
            <a:r>
              <a:rPr lang="en-US" sz="1600" dirty="0">
                <a:latin typeface="Indie Flower" panose="02000000000000000000" pitchFamily="2" charset="0"/>
              </a:rPr>
              <a:t>34.2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13 EC2 Compute Units (4 virtual cores with 3.25 EC2 Compute Units each), 850 GB of local instance storage,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High-Memory Quadruple Extra Large Instance </a:t>
            </a:r>
            <a:r>
              <a:rPr lang="en-US" sz="1600" dirty="0">
                <a:latin typeface="Indie Flower" panose="02000000000000000000" pitchFamily="2" charset="0"/>
              </a:rPr>
              <a:t>68.4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26 EC2 Compute Units (8 virtual cores with 3.25 EC2 Compute Units each), 1690 GB of local instance storage, 64-bit platform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High-CPU Instances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High-CPU Medium Instance </a:t>
            </a:r>
            <a:r>
              <a:rPr lang="en-US" sz="1600" dirty="0">
                <a:latin typeface="Indie Flower" panose="02000000000000000000" pitchFamily="2" charset="0"/>
              </a:rPr>
              <a:t>1.7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5 EC2 Compute Units (2 virtual cores with 2.5 EC2 Compute Units each), 350 GB of local instance storage, 32-bit or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High-CPU Extra Large Instance </a:t>
            </a:r>
            <a:r>
              <a:rPr lang="en-US" sz="1600" dirty="0">
                <a:latin typeface="Indie Flower" panose="02000000000000000000" pitchFamily="2" charset="0"/>
              </a:rPr>
              <a:t>7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20 EC2 Compute Units (8 virtual cores with 2.5 EC2 Compute Units each), 1690 GB of local instance storage, 64-bit platform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Storage Instances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Storage Eight Extra Large </a:t>
            </a:r>
            <a:r>
              <a:rPr lang="en-US" sz="1600" dirty="0">
                <a:latin typeface="Indie Flower" panose="02000000000000000000" pitchFamily="2" charset="0"/>
              </a:rPr>
              <a:t>117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memory, 35 EC2 Compute Units,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24 * 2 TB of hard disk drive local instance storage</a:t>
            </a:r>
            <a:r>
              <a:rPr lang="en-US" sz="1600" dirty="0">
                <a:latin typeface="Indie Flower" panose="02000000000000000000" pitchFamily="2" charset="0"/>
              </a:rPr>
              <a:t>, 64-bit platform, 10 Gigabit Ethernet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I/O Instances 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I/O Quadruple Extra Large </a:t>
            </a:r>
            <a:r>
              <a:rPr lang="en-US" sz="1600" dirty="0">
                <a:latin typeface="Indie Flower" panose="02000000000000000000" pitchFamily="2" charset="0"/>
              </a:rPr>
              <a:t>60.5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memory, 35 EC2 Compute Units,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2 * 1024 GB of SSD-based local instance storage</a:t>
            </a:r>
            <a:r>
              <a:rPr lang="en-US" sz="1600" dirty="0">
                <a:latin typeface="Indie Flower" panose="02000000000000000000" pitchFamily="2" charset="0"/>
              </a:rPr>
              <a:t>, 64-bit platform, 10 Gigabit Ethernet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10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2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	EC2 Cluster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3" y="1600200"/>
            <a:ext cx="8946307" cy="44196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Cluster Compute Instances </a:t>
            </a:r>
            <a:r>
              <a:rPr lang="en-US" sz="2000" dirty="0">
                <a:latin typeface="Indie Flower" panose="02000000000000000000" pitchFamily="2" charset="0"/>
              </a:rPr>
              <a:t>provide proportionally high CPU resources with increased network performance and are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well suited for High Performance Compute (HPC) </a:t>
            </a:r>
            <a:r>
              <a:rPr lang="en-US" sz="2000" dirty="0">
                <a:latin typeface="Indie Flower" panose="02000000000000000000" pitchFamily="2" charset="0"/>
              </a:rPr>
              <a:t>applications and other demanding network-bound applications. 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Cluster Compute Eight Extra Large</a:t>
            </a:r>
            <a:r>
              <a:rPr lang="en-US" sz="1600" dirty="0">
                <a:latin typeface="Indie Flower" panose="02000000000000000000" pitchFamily="2" charset="0"/>
              </a:rPr>
              <a:t> 60.5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memory,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88 EC2 Compute Units</a:t>
            </a:r>
            <a:r>
              <a:rPr lang="en-US" sz="1600" dirty="0">
                <a:latin typeface="Indie Flower" panose="02000000000000000000" pitchFamily="2" charset="0"/>
              </a:rPr>
              <a:t>, 3370 GB of local instance storage, 64-bit platform, 10 Gigabit Ethernet</a:t>
            </a: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Memory Cluster Instances </a:t>
            </a:r>
            <a:r>
              <a:rPr lang="en-US" sz="2000" dirty="0">
                <a:latin typeface="Indie Flower" panose="02000000000000000000" pitchFamily="2" charset="0"/>
              </a:rPr>
              <a:t>provide proportionally high CPU and memory resources with increased network performance, and are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well suited for memory-intensive applications including in-memory analytics, graph analysis, and scientific computing</a:t>
            </a:r>
            <a:r>
              <a:rPr lang="en-US" sz="2000" dirty="0">
                <a:latin typeface="Indie Flower" panose="02000000000000000000" pitchFamily="2" charset="0"/>
              </a:rPr>
              <a:t>. 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 Memory Cluster Eight Extra Large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244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GiB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memory</a:t>
            </a:r>
            <a:r>
              <a:rPr lang="en-US" sz="1600" dirty="0">
                <a:latin typeface="Indie Flower" panose="02000000000000000000" pitchFamily="2" charset="0"/>
              </a:rPr>
              <a:t>, 88 EC2 Compute Units, 240 GB of local instance storage, 64-bit platform, 10 Gigabit Ethernet</a:t>
            </a: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Cluster GPU Instances </a:t>
            </a:r>
            <a:r>
              <a:rPr lang="en-US" sz="2000" dirty="0">
                <a:latin typeface="Indie Flower" panose="02000000000000000000" pitchFamily="2" charset="0"/>
              </a:rPr>
              <a:t>provide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general-purpose graphics processing units (GPUs)</a:t>
            </a:r>
            <a:r>
              <a:rPr lang="en-US" sz="2000" dirty="0">
                <a:latin typeface="Indie Flower" panose="02000000000000000000" pitchFamily="2" charset="0"/>
              </a:rPr>
              <a:t> with proportionally high CPU and increased network performance for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applications benefitting from highly parallelized processing, including HPC, rendering and media processing applications</a:t>
            </a:r>
            <a:r>
              <a:rPr lang="en-US" sz="2000" dirty="0">
                <a:latin typeface="Indie Flower" panose="02000000000000000000" pitchFamily="2" charset="0"/>
              </a:rPr>
              <a:t>.  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Cluster GPU Quadruple Extra Large </a:t>
            </a:r>
            <a:r>
              <a:rPr lang="en-US" sz="1600" dirty="0">
                <a:latin typeface="Indie Flower" panose="02000000000000000000" pitchFamily="2" charset="0"/>
              </a:rPr>
              <a:t>22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memory, 33.5 EC2 Compute Units,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2 x NVIDIA Tesla “Fermi” M2050 GPUs</a:t>
            </a:r>
            <a:r>
              <a:rPr lang="en-US" sz="1600" dirty="0">
                <a:latin typeface="Indie Flower" panose="02000000000000000000" pitchFamily="2" charset="0"/>
              </a:rPr>
              <a:t>, 1690 GB of local instance storage, 64-bit platform, 10 Gigabit Ethernet.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11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	EC2 Payment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8" y="1905000"/>
            <a:ext cx="7544692" cy="4495800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On-Demand Instances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let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for compute capacity by the hour </a:t>
            </a:r>
            <a:r>
              <a:rPr lang="en-US" dirty="0">
                <a:latin typeface="Indie Flower" panose="02000000000000000000" pitchFamily="2" charset="0"/>
              </a:rPr>
              <a:t>with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long-term commitments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Reserved Instances</a:t>
            </a:r>
            <a:r>
              <a:rPr lang="en-US" dirty="0">
                <a:latin typeface="Indie Flower" panose="02000000000000000000" pitchFamily="2" charset="0"/>
              </a:rPr>
              <a:t> give you the option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make a low, one-time payment for each instance</a:t>
            </a:r>
            <a:r>
              <a:rPr lang="en-US" dirty="0">
                <a:latin typeface="Indie Flower" panose="02000000000000000000" pitchFamily="2" charset="0"/>
              </a:rPr>
              <a:t> you want to reserve and in turn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receive a significant discount on the hourly charge</a:t>
            </a:r>
            <a:r>
              <a:rPr lang="en-US" dirty="0">
                <a:latin typeface="Indie Flower" panose="02000000000000000000" pitchFamily="2" charset="0"/>
              </a:rPr>
              <a:t> for that instance. </a:t>
            </a:r>
          </a:p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Spot Instances</a:t>
            </a:r>
            <a:r>
              <a:rPr lang="en-US" dirty="0">
                <a:latin typeface="Indie Flower" panose="02000000000000000000" pitchFamily="2" charset="0"/>
              </a:rPr>
              <a:t> allow customers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bid on unused Amazon EC2 capacity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run those instances for as long as their bid exceeds the current Spot Price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12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7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Block Store (EBS)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4582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Indie Flower" panose="02000000000000000000" pitchFamily="2" charset="0"/>
              </a:rPr>
              <a:t>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block level storage </a:t>
            </a:r>
            <a:r>
              <a:rPr lang="en-US" sz="1800" dirty="0">
                <a:latin typeface="Indie Flower" panose="02000000000000000000" pitchFamily="2" charset="0"/>
              </a:rPr>
              <a:t>volumes (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 GB to 1 TB </a:t>
            </a:r>
            <a:r>
              <a:rPr lang="en-US" sz="1800" dirty="0">
                <a:latin typeface="Indie Flower" panose="02000000000000000000" pitchFamily="2" charset="0"/>
              </a:rPr>
              <a:t>) for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 with Amazon EC2 instances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Multiple volumes </a:t>
            </a:r>
            <a:r>
              <a:rPr lang="en-US" sz="1600" dirty="0">
                <a:latin typeface="Indie Flower" panose="02000000000000000000" pitchFamily="2" charset="0"/>
              </a:rPr>
              <a:t>can be mounted to 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same instance</a:t>
            </a:r>
            <a:r>
              <a:rPr lang="en-US" sz="1600" dirty="0">
                <a:latin typeface="Indie Flower" panose="02000000000000000000" pitchFamily="2" charset="0"/>
              </a:rPr>
              <a:t>.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EBS volumes are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network-attached</a:t>
            </a:r>
            <a:r>
              <a:rPr lang="en-US" sz="1600" dirty="0">
                <a:latin typeface="Indie Flower" panose="02000000000000000000" pitchFamily="2" charset="0"/>
              </a:rPr>
              <a:t>, and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 independently </a:t>
            </a:r>
            <a:r>
              <a:rPr lang="en-US" sz="1600" dirty="0">
                <a:latin typeface="Indie Flower" panose="02000000000000000000" pitchFamily="2" charset="0"/>
              </a:rPr>
              <a:t>from the life of an instance. 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Storage volumes behave like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raw, unformatted block devices</a:t>
            </a:r>
            <a:r>
              <a:rPr lang="en-US" sz="1600" dirty="0">
                <a:latin typeface="Indie Flower" panose="02000000000000000000" pitchFamily="2" charset="0"/>
              </a:rPr>
              <a:t>, allowing users 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create a file system </a:t>
            </a:r>
            <a:r>
              <a:rPr lang="en-US" sz="1600" dirty="0">
                <a:latin typeface="Indie Flower" panose="02000000000000000000" pitchFamily="2" charset="0"/>
              </a:rPr>
              <a:t>on top of Amazon EBS volumes, or use them in any other way you would use a block device (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like a hard drive</a:t>
            </a:r>
            <a:r>
              <a:rPr lang="en-US" sz="1600" dirty="0">
                <a:latin typeface="Indie Flower" panose="02000000000000000000" pitchFamily="2" charset="0"/>
              </a:rPr>
              <a:t>).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EBS volumes are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placed in a specific Availability Zone</a:t>
            </a:r>
            <a:r>
              <a:rPr lang="en-US" sz="1800" dirty="0">
                <a:latin typeface="Indie Flower" panose="02000000000000000000" pitchFamily="2" charset="0"/>
              </a:rPr>
              <a:t>, and can then be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attached to instances also in that same Availability Zone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Each storage volume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replicated within the same Availability Zone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EBS provides the ability 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create point-in-time snapshots of volumes</a:t>
            </a:r>
            <a:r>
              <a:rPr lang="en-US" sz="1800" dirty="0">
                <a:latin typeface="Indie Flower" panose="02000000000000000000" pitchFamily="2" charset="0"/>
              </a:rPr>
              <a:t>, which are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persisted to Amazon S3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These snapshots can be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as the starting point for new Amazon EBS volumes</a:t>
            </a:r>
            <a:r>
              <a:rPr lang="en-US" sz="1600" dirty="0">
                <a:latin typeface="Indie Flower" panose="02000000000000000000" pitchFamily="2" charset="0"/>
              </a:rPr>
              <a:t>, and protect data for long-term durability.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The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same snapshot can be used to instantiate as many volumes</a:t>
            </a:r>
            <a:r>
              <a:rPr lang="en-US" sz="1600" dirty="0">
                <a:latin typeface="Indie Flower" panose="02000000000000000000" pitchFamily="2" charset="0"/>
              </a:rPr>
              <a:t> as you wish.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These snapshots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can be copied across AWS regions</a:t>
            </a:r>
            <a:r>
              <a:rPr lang="en-US" sz="1600" dirty="0">
                <a:latin typeface="Indie Flower" panose="02000000000000000000" pitchFamily="2" charset="0"/>
              </a:rPr>
              <a:t>.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13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 EBS 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Standard volumes </a:t>
            </a:r>
            <a:r>
              <a:rPr lang="en-US" sz="1800" dirty="0">
                <a:latin typeface="Indie Flower" panose="02000000000000000000" pitchFamily="2" charset="0"/>
              </a:rPr>
              <a:t>offer storage for applications with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moderate or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bursty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I/O </a:t>
            </a:r>
            <a:r>
              <a:rPr lang="en-US" sz="1800" dirty="0">
                <a:latin typeface="Indie Flower" panose="02000000000000000000" pitchFamily="2" charset="0"/>
              </a:rPr>
              <a:t>requirements. </a:t>
            </a:r>
            <a:endParaRPr lang="en-US" sz="2000" dirty="0">
              <a:latin typeface="Indie Flower" panose="02000000000000000000" pitchFamily="2" charset="0"/>
            </a:endParaRP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Standard volumes deliver approximately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100 IOPS </a:t>
            </a:r>
            <a:r>
              <a:rPr lang="en-US" sz="1600" dirty="0">
                <a:latin typeface="Indie Flower" panose="02000000000000000000" pitchFamily="2" charset="0"/>
              </a:rPr>
              <a:t>on average.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well suited for use as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boot volumes</a:t>
            </a:r>
            <a:r>
              <a:rPr lang="en-US" sz="1600" dirty="0">
                <a:latin typeface="Indie Flower" panose="02000000000000000000" pitchFamily="2" charset="0"/>
              </a:rPr>
              <a:t>, where the burst capability provides fast instance start-up times.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Provisioned IOPS volumes </a:t>
            </a:r>
            <a:r>
              <a:rPr lang="en-US" sz="1800" dirty="0">
                <a:latin typeface="Indie Flower" panose="02000000000000000000" pitchFamily="2" charset="0"/>
              </a:rPr>
              <a:t>are designed to deliver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predictable, high performance for I/O intensive workloads such as databases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You specify an IOPS rate when creating a volume</a:t>
            </a:r>
            <a:r>
              <a:rPr lang="en-US" sz="1600" dirty="0">
                <a:latin typeface="Indie Flower" panose="02000000000000000000" pitchFamily="2" charset="0"/>
              </a:rPr>
              <a:t>, and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EBS provisions that rate </a:t>
            </a:r>
            <a:r>
              <a:rPr lang="en-US" sz="1600" dirty="0">
                <a:latin typeface="Indie Flower" panose="02000000000000000000" pitchFamily="2" charset="0"/>
              </a:rPr>
              <a:t>for the lifetime of the volume.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Amazon EBS currently supports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up to 4000 IOPS per Provisioned IOPS volume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You can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stripe multiple volumes together to deliver thousands of IOPS per EC2 instance.</a:t>
            </a:r>
            <a:endParaRPr lang="en-US" sz="1600" dirty="0">
              <a:latin typeface="Indie Flower" panose="02000000000000000000" pitchFamily="2" charset="0"/>
            </a:endParaRPr>
          </a:p>
          <a:p>
            <a:r>
              <a:rPr lang="en-US" sz="1800" dirty="0">
                <a:latin typeface="Indie Flower" panose="02000000000000000000" pitchFamily="2" charset="0"/>
              </a:rPr>
              <a:t>To enable your EC2 instances to fully utilize the IOPS provisioned on an EBS volume,: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Launch selected Amazon EC2 instance types as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“EBS-Optimized” </a:t>
            </a:r>
            <a:r>
              <a:rPr lang="en-US" sz="1600" dirty="0">
                <a:latin typeface="Indie Flower" panose="02000000000000000000" pitchFamily="2" charset="0"/>
              </a:rPr>
              <a:t>instances. </a:t>
            </a:r>
          </a:p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EBS-optimized instances deliver dedicated throughput between Amazon EC2 and Amazon EBS</a:t>
            </a:r>
            <a:r>
              <a:rPr lang="en-US" sz="1600" dirty="0">
                <a:latin typeface="Indie Flower" panose="02000000000000000000" pitchFamily="2" charset="0"/>
              </a:rPr>
              <a:t>, with options between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500 Mbps and 1000 Mbps </a:t>
            </a:r>
            <a:r>
              <a:rPr lang="en-US" sz="1600" dirty="0">
                <a:latin typeface="Indie Flower" panose="02000000000000000000" pitchFamily="2" charset="0"/>
              </a:rPr>
              <a:t>depending on the instance type used.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EBS charges based 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GB-month </a:t>
            </a:r>
            <a:r>
              <a:rPr lang="en-US" sz="1800" dirty="0">
                <a:latin typeface="Indie Flower" panose="02000000000000000000" pitchFamily="2" charset="0"/>
              </a:rPr>
              <a:t>AND 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1 million I/O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14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4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Simple Storage Service (S3)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S3 provides a simple web services interface that can be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to store and retrieve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any amount of data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at any time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from anywhere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 the web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Write, read, and delete objects containing from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 byte to 5 terabytes of data each</a:t>
            </a:r>
            <a:r>
              <a:rPr lang="en-US" sz="1800" dirty="0">
                <a:latin typeface="Indie Flower" panose="02000000000000000000" pitchFamily="2" charset="0"/>
              </a:rPr>
              <a:t>. 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number of objects </a:t>
            </a:r>
            <a:r>
              <a:rPr lang="en-US" sz="1800" dirty="0">
                <a:latin typeface="Indie Flower" panose="02000000000000000000" pitchFamily="2" charset="0"/>
              </a:rPr>
              <a:t>you can store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unlimited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Each object is stored in 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bucket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and retrieved via a unique, developer-assigned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key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A bucket can be stored in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one of several Regions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You can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choose a Region </a:t>
            </a:r>
            <a:r>
              <a:rPr lang="en-US" sz="1600" dirty="0">
                <a:latin typeface="Indie Flower" panose="02000000000000000000" pitchFamily="2" charset="0"/>
              </a:rPr>
              <a:t>to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optimize for latency, minimize costs, or address regulatory requirements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Objects stored in a Region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never leave the Region </a:t>
            </a:r>
            <a:r>
              <a:rPr lang="en-US" sz="1600" dirty="0">
                <a:latin typeface="Indie Flower" panose="02000000000000000000" pitchFamily="2" charset="0"/>
              </a:rPr>
              <a:t>unless you transfer them out. 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Authentication mechanisms </a:t>
            </a:r>
            <a:r>
              <a:rPr lang="en-US" sz="1800" dirty="0">
                <a:latin typeface="Indie Flower" panose="02000000000000000000" pitchFamily="2" charset="0"/>
              </a:rPr>
              <a:t>are provided to ensure that data is kept secure from unauthorized access. </a:t>
            </a:r>
          </a:p>
          <a:p>
            <a:pPr lvl="1"/>
            <a:r>
              <a:rPr lang="en-US" sz="1600" dirty="0">
                <a:latin typeface="Indie Flower" panose="02000000000000000000" pitchFamily="2" charset="0"/>
              </a:rPr>
              <a:t>Objects can be made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private or public, and rights can be granted to specific users</a:t>
            </a:r>
            <a:r>
              <a:rPr lang="en-US" sz="1600" dirty="0">
                <a:latin typeface="Indie Flower" panose="02000000000000000000" pitchFamily="2" charset="0"/>
              </a:rPr>
              <a:t>.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S3 charges based 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GB-month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 I/O requests </a:t>
            </a:r>
            <a:r>
              <a:rPr lang="en-US" sz="1800" dirty="0">
                <a:latin typeface="Indie Flower" panose="02000000000000000000" pitchFamily="2" charset="0"/>
              </a:rPr>
              <a:t>AND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per data modification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15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2473535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1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Virtual Private Cloud (VPC)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VPC </a:t>
            </a:r>
            <a:r>
              <a:rPr lang="en-US" dirty="0">
                <a:latin typeface="Indie Flower" panose="02000000000000000000" pitchFamily="2" charset="0"/>
              </a:rPr>
              <a:t>lets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 </a:t>
            </a:r>
            <a:r>
              <a:rPr lang="en-US" dirty="0">
                <a:latin typeface="Indie Flower" panose="02000000000000000000" pitchFamily="2" charset="0"/>
              </a:rPr>
              <a:t>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logically isolated section </a:t>
            </a:r>
            <a:r>
              <a:rPr lang="en-US" dirty="0">
                <a:latin typeface="Indie Flower" panose="02000000000000000000" pitchFamily="2" charset="0"/>
              </a:rPr>
              <a:t>of the Amazon Web Services (AWS) Cloud.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You have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complete control </a:t>
            </a:r>
            <a:r>
              <a:rPr lang="en-US" dirty="0">
                <a:latin typeface="Indie Flower" panose="02000000000000000000" pitchFamily="2" charset="0"/>
              </a:rPr>
              <a:t>over your virtual networking environment, including: </a:t>
            </a:r>
          </a:p>
          <a:p>
            <a:pPr lvl="1" algn="just"/>
            <a:r>
              <a:rPr lang="en-US" dirty="0">
                <a:latin typeface="Indie Flower" panose="02000000000000000000" pitchFamily="2" charset="0"/>
              </a:rPr>
              <a:t>selection of your 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IP address range</a:t>
            </a:r>
            <a:r>
              <a:rPr lang="en-US" dirty="0">
                <a:latin typeface="Indie Flower" panose="02000000000000000000" pitchFamily="2" charset="0"/>
              </a:rPr>
              <a:t>, </a:t>
            </a:r>
          </a:p>
          <a:p>
            <a:pPr lvl="1"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creation of subnets</a:t>
            </a:r>
            <a:r>
              <a:rPr lang="en-US" dirty="0">
                <a:latin typeface="Indie Flower" panose="02000000000000000000" pitchFamily="2" charset="0"/>
              </a:rPr>
              <a:t>, and </a:t>
            </a:r>
          </a:p>
          <a:p>
            <a:pPr lvl="1"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configuration of route tables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network gateways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VPC allows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bridging with an onsite IT infrastructure </a:t>
            </a:r>
            <a:r>
              <a:rPr lang="en-US" dirty="0">
                <a:latin typeface="Indie Flower" panose="02000000000000000000" pitchFamily="2" charset="0"/>
              </a:rPr>
              <a:t>with an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encrypted VPN connection </a:t>
            </a:r>
            <a:r>
              <a:rPr lang="en-US" dirty="0">
                <a:latin typeface="Indie Flower" panose="02000000000000000000" pitchFamily="2" charset="0"/>
              </a:rPr>
              <a:t>with an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extra charge per VPN Connection-hour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There is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additional charge </a:t>
            </a:r>
            <a:r>
              <a:rPr lang="en-US" dirty="0">
                <a:latin typeface="Indie Flower" panose="02000000000000000000" pitchFamily="2" charset="0"/>
              </a:rPr>
              <a:t>for using Amazon Virtual Private Cloud, aside from the normal Amazon EC2 usage charges.</a:t>
            </a:r>
          </a:p>
          <a:p>
            <a:pPr algn="just"/>
            <a:endParaRPr lang="en-US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16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2256304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4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Demo &amp;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17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848367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13212"/>
            <a:ext cx="2209800" cy="37755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29" idx="2"/>
            <a:endCxn id="35" idx="1"/>
          </p:cNvCxnSpPr>
          <p:nvPr/>
        </p:nvCxnSpPr>
        <p:spPr>
          <a:xfrm rot="16200000" flipH="1">
            <a:off x="2314558" y="4380134"/>
            <a:ext cx="922577" cy="1153907"/>
          </a:xfrm>
          <a:prstGeom prst="curvedConnector2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43400" y="4964668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4"/>
              </a:rPr>
              <a:t>http://aws.amazon.com/s3/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5"/>
              </a:rPr>
              <a:t>http://aws.amazon.com/ec2/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75755" y="5802868"/>
            <a:ext cx="291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6"/>
              </a:rPr>
              <a:t>http://aws.amazon.com/ebs/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43000" y="3429630"/>
            <a:ext cx="2111786" cy="1066170"/>
            <a:chOff x="3679414" y="4725030"/>
            <a:chExt cx="2111786" cy="1066170"/>
          </a:xfrm>
        </p:grpSpPr>
        <p:pic>
          <p:nvPicPr>
            <p:cNvPr id="29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02198" y="4984775"/>
              <a:ext cx="1624163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178887" y="3886200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8"/>
              </a:rPr>
              <a:t>http://aws.amazon.com/vpc/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62514" y="2362200"/>
            <a:ext cx="828686" cy="990600"/>
            <a:chOff x="4962514" y="2362200"/>
            <a:chExt cx="828686" cy="990600"/>
          </a:xfrm>
        </p:grpSpPr>
        <p:grpSp>
          <p:nvGrpSpPr>
            <p:cNvPr id="26" name="Group 25"/>
            <p:cNvGrpSpPr/>
            <p:nvPr/>
          </p:nvGrpSpPr>
          <p:grpSpPr>
            <a:xfrm>
              <a:off x="4962514" y="2362200"/>
              <a:ext cx="828686" cy="990600"/>
              <a:chOff x="4419600" y="2362200"/>
              <a:chExt cx="828686" cy="990600"/>
            </a:xfrm>
          </p:grpSpPr>
          <p:pic>
            <p:nvPicPr>
              <p:cNvPr id="5122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362200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72000" y="3004243"/>
                <a:ext cx="532518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EC2</a:t>
                </a:r>
              </a:p>
            </p:txBody>
          </p:sp>
        </p:grpSp>
        <p:pic>
          <p:nvPicPr>
            <p:cNvPr id="6146" name="Picture 2" descr="C:\Users\shadi\AppData\Local\Microsoft\Windows\Temporary Internet Files\Content.IE5\GVT8W622\MC900241587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14" y="2525436"/>
              <a:ext cx="504238" cy="47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410200" y="4111957"/>
            <a:ext cx="828686" cy="993443"/>
            <a:chOff x="5410200" y="3807157"/>
            <a:chExt cx="828686" cy="993443"/>
          </a:xfrm>
        </p:grpSpPr>
        <p:grpSp>
          <p:nvGrpSpPr>
            <p:cNvPr id="21" name="Group 20"/>
            <p:cNvGrpSpPr/>
            <p:nvPr/>
          </p:nvGrpSpPr>
          <p:grpSpPr>
            <a:xfrm>
              <a:off x="5410200" y="3807157"/>
              <a:ext cx="828686" cy="993443"/>
              <a:chOff x="5791200" y="4147785"/>
              <a:chExt cx="828686" cy="993443"/>
            </a:xfrm>
          </p:grpSpPr>
          <p:pic>
            <p:nvPicPr>
              <p:cNvPr id="37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867400" y="4792671"/>
                <a:ext cx="425116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S3</a:t>
                </a:r>
              </a:p>
            </p:txBody>
          </p:sp>
        </p:grpSp>
        <p:pic>
          <p:nvPicPr>
            <p:cNvPr id="614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894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352800" y="4939569"/>
            <a:ext cx="828686" cy="1004031"/>
            <a:chOff x="3667114" y="4939569"/>
            <a:chExt cx="828686" cy="1004031"/>
          </a:xfrm>
        </p:grpSpPr>
        <p:grpSp>
          <p:nvGrpSpPr>
            <p:cNvPr id="19" name="Group 18"/>
            <p:cNvGrpSpPr/>
            <p:nvPr/>
          </p:nvGrpSpPr>
          <p:grpSpPr>
            <a:xfrm>
              <a:off x="3667114" y="4939569"/>
              <a:ext cx="828686" cy="1004031"/>
              <a:chOff x="3909937" y="5168169"/>
              <a:chExt cx="828686" cy="1004031"/>
            </a:xfrm>
          </p:grpSpPr>
          <p:pic>
            <p:nvPicPr>
              <p:cNvPr id="35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9937" y="5168169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962400" y="5823643"/>
                <a:ext cx="614271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EBS</a:t>
                </a:r>
              </a:p>
            </p:txBody>
          </p:sp>
        </p:grpSp>
        <p:pic>
          <p:nvPicPr>
            <p:cNvPr id="3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87" y="5037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urved Connector 48"/>
          <p:cNvCxnSpPr>
            <a:stCxn id="29" idx="3"/>
          </p:cNvCxnSpPr>
          <p:nvPr/>
        </p:nvCxnSpPr>
        <p:spPr>
          <a:xfrm flipV="1">
            <a:off x="3254786" y="3654757"/>
            <a:ext cx="3917528" cy="30795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172314" y="3022944"/>
            <a:ext cx="828686" cy="993443"/>
            <a:chOff x="7172314" y="3429000"/>
            <a:chExt cx="828686" cy="993443"/>
          </a:xfrm>
        </p:grpSpPr>
        <p:pic>
          <p:nvPicPr>
            <p:cNvPr id="6152" name="Picture 8" descr="C:\Users\shadi\AppData\Local\Microsoft\Windows\Temporary Internet Files\Content.IE5\8PS2C6LG\MC900339642[1]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548804"/>
              <a:ext cx="533400" cy="53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7172314" y="3429000"/>
              <a:ext cx="828686" cy="993443"/>
              <a:chOff x="5791200" y="4147785"/>
              <a:chExt cx="828686" cy="993443"/>
            </a:xfrm>
          </p:grpSpPr>
          <p:pic>
            <p:nvPicPr>
              <p:cNvPr id="43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5867400" y="4792671"/>
                <a:ext cx="540533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VPC</a:t>
                </a:r>
              </a:p>
            </p:txBody>
          </p:sp>
        </p:grpSp>
      </p:grpSp>
      <p:pic>
        <p:nvPicPr>
          <p:cNvPr id="9218" name="Picture 2" descr="http://www.clker.com/cliparts/i/L/f/X/r/D/question-mark-hi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02" y="62643"/>
            <a:ext cx="818619" cy="137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Platform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18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96772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90535"/>
            <a:ext cx="2209800" cy="471105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35" idx="1"/>
          </p:cNvCxnSpPr>
          <p:nvPr/>
        </p:nvCxnSpPr>
        <p:spPr>
          <a:xfrm>
            <a:off x="2286000" y="4495799"/>
            <a:ext cx="1066800" cy="786455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61165" y="5254823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http://aws.amazon.com/dynamodb/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5"/>
              </a:rPr>
              <a:t>http://aws.amazon.com/elasticmapreduce/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86000" y="5802868"/>
            <a:ext cx="3129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6"/>
              </a:rPr>
              <a:t>http://aws.amazon.com/elasticbeanstalk/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3529" y="4035623"/>
            <a:ext cx="2215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7"/>
              </a:rPr>
              <a:t>http://aws.amazon.com/rds/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62514" y="2362200"/>
            <a:ext cx="828686" cy="1004455"/>
            <a:chOff x="4419600" y="2362200"/>
            <a:chExt cx="828686" cy="1004455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13996" y="3018098"/>
              <a:ext cx="556563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EMR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4189280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Indie Flower" panose="02000000000000000000" pitchFamily="2" charset="0"/>
                </a:rPr>
                <a:t>DynamoDB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1585" y="4667323"/>
            <a:ext cx="1085493" cy="1229861"/>
            <a:chOff x="3888722" y="4895923"/>
            <a:chExt cx="1085493" cy="1229861"/>
          </a:xfrm>
        </p:grpSpPr>
        <p:pic>
          <p:nvPicPr>
            <p:cNvPr id="35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937" y="4895923"/>
              <a:ext cx="1064278" cy="122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888722" y="5791200"/>
              <a:ext cx="1011815" cy="32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Beanstalk</a:t>
              </a:r>
            </a:p>
          </p:txBody>
        </p:sp>
      </p:grpSp>
      <p:cxnSp>
        <p:nvCxnSpPr>
          <p:cNvPr id="49" name="Curved Connector 48"/>
          <p:cNvCxnSpPr/>
          <p:nvPr/>
        </p:nvCxnSpPr>
        <p:spPr>
          <a:xfrm flipV="1">
            <a:off x="3352801" y="3706264"/>
            <a:ext cx="3971913" cy="256451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324714" y="3122174"/>
            <a:ext cx="828686" cy="992626"/>
            <a:chOff x="6449468" y="3671370"/>
            <a:chExt cx="828686" cy="992626"/>
          </a:xfrm>
        </p:grpSpPr>
        <p:pic>
          <p:nvPicPr>
            <p:cNvPr id="43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468" y="367137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477000" y="4315439"/>
              <a:ext cx="627095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RDS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1836" y="3529874"/>
            <a:ext cx="3013364" cy="1118326"/>
            <a:chOff x="3616036" y="3453674"/>
            <a:chExt cx="3013364" cy="1118326"/>
          </a:xfrm>
        </p:grpSpPr>
        <p:pic>
          <p:nvPicPr>
            <p:cNvPr id="40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088620" y="3811987"/>
              <a:ext cx="2068195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pic>
        <p:nvPicPr>
          <p:cNvPr id="17410" name="Picture 2" descr="http://pentahoadmin.files.wordpress.com/2013/03/hadoop-elephant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14" y="2520889"/>
            <a:ext cx="519136" cy="388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2" name="Picture 4" descr="http://3.bp.blogspot.com/-ZeYZpE3tESU/UOz8-49WYvI/AAAAAAAAAP8/vt0-vDzXxwk/s72-c/database-developer-Eastbourne-Brighton-Sussex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25" y="3276600"/>
            <a:ext cx="429664" cy="4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bodhtree.com/blog/wp-content/uploads/2013/08/nosql_logo_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64" y="4387363"/>
            <a:ext cx="794836" cy="470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6" name="Picture 8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87" y="4861316"/>
            <a:ext cx="392520" cy="6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9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6208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</a:t>
            </a:r>
            <a:r>
              <a:rPr lang="en-US" sz="3600" dirty="0" err="1">
                <a:latin typeface="Indie Flower" panose="02000000000000000000" pitchFamily="2" charset="0"/>
              </a:rPr>
              <a:t>MapReduce</a:t>
            </a:r>
            <a:r>
              <a:rPr lang="en-US" sz="3600" dirty="0">
                <a:latin typeface="Indie Flower" panose="02000000000000000000" pitchFamily="2" charset="0"/>
              </a:rPr>
              <a:t> (EMR)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EMR </a:t>
            </a:r>
            <a:r>
              <a:rPr lang="en-US" sz="1800" dirty="0">
                <a:latin typeface="Indie Flower" panose="02000000000000000000" pitchFamily="2" charset="0"/>
              </a:rPr>
              <a:t>is a web service that makes it easy 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quickly and cost-effectively process vast amounts of data </a:t>
            </a:r>
            <a:r>
              <a:rPr lang="en-US" sz="1800" dirty="0">
                <a:latin typeface="Indie Flower" panose="02000000000000000000" pitchFamily="2" charset="0"/>
              </a:rPr>
              <a:t>using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Hadoop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EMR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distribute</a:t>
            </a:r>
            <a:r>
              <a:rPr lang="en-US" sz="1800" dirty="0">
                <a:latin typeface="Indie Flower" panose="02000000000000000000" pitchFamily="2" charset="0"/>
              </a:rPr>
              <a:t> 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and processing </a:t>
            </a:r>
            <a:r>
              <a:rPr lang="en-US" sz="1800" dirty="0">
                <a:latin typeface="Indie Flower" panose="02000000000000000000" pitchFamily="2" charset="0"/>
              </a:rPr>
              <a:t>across a resizable cluster 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instances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With Amazon EMR you can launch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persistent cluster </a:t>
            </a:r>
            <a:r>
              <a:rPr lang="en-US" sz="1800" dirty="0">
                <a:latin typeface="Indie Flower" panose="02000000000000000000" pitchFamily="2" charset="0"/>
              </a:rPr>
              <a:t>that stays up indefinitely or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temporary cluster </a:t>
            </a:r>
            <a:r>
              <a:rPr lang="en-US" sz="1800" dirty="0">
                <a:latin typeface="Indie Flower" panose="02000000000000000000" pitchFamily="2" charset="0"/>
              </a:rPr>
              <a:t>that terminates after the analysis is complete.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EMR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supports a variety </a:t>
            </a:r>
            <a:r>
              <a:rPr lang="en-US" sz="1800" dirty="0">
                <a:latin typeface="Indie Flower" panose="02000000000000000000" pitchFamily="2" charset="0"/>
              </a:rPr>
              <a:t>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 types </a:t>
            </a:r>
            <a:r>
              <a:rPr lang="en-US" sz="1800" dirty="0">
                <a:latin typeface="Indie Flower" panose="02000000000000000000" pitchFamily="2" charset="0"/>
              </a:rPr>
              <a:t>and Amazon EC2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pricing options </a:t>
            </a:r>
            <a:r>
              <a:rPr lang="en-US" sz="1800" dirty="0">
                <a:latin typeface="Indie Flower" panose="02000000000000000000" pitchFamily="2" charset="0"/>
              </a:rPr>
              <a:t>(On-Demand, Reserved, and Spot).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When launching an Amazon EMR cluster (also called a "job flow"),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choose</a:t>
            </a:r>
            <a:r>
              <a:rPr lang="en-US" sz="1800" dirty="0">
                <a:latin typeface="Indie Flower" panose="02000000000000000000" pitchFamily="2" charset="0"/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how many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what type </a:t>
            </a:r>
            <a:r>
              <a:rPr lang="en-US" sz="1800" dirty="0">
                <a:latin typeface="Indie Flower" panose="02000000000000000000" pitchFamily="2" charset="0"/>
              </a:rPr>
              <a:t>of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Instances </a:t>
            </a:r>
            <a:r>
              <a:rPr lang="en-US" sz="1800" dirty="0">
                <a:latin typeface="Indie Flower" panose="02000000000000000000" pitchFamily="2" charset="0"/>
              </a:rPr>
              <a:t>to provision.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The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EMR price </a:t>
            </a:r>
            <a:r>
              <a:rPr lang="en-US" sz="1800" dirty="0">
                <a:latin typeface="Indie Flower" panose="02000000000000000000" pitchFamily="2" charset="0"/>
              </a:rPr>
              <a:t>is in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addition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to the Amazon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 price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EMR is used in a variety of applications, including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log analysis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web indexing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warehousing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machine learning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financial analysis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scientific simulation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bioinformatics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endParaRPr lang="en-US" sz="1800" b="1" dirty="0">
              <a:solidFill>
                <a:schemeClr val="accent2">
                  <a:lumMod val="75000"/>
                </a:schemeClr>
              </a:solidFill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19</a:t>
            </a:fld>
            <a:endParaRPr kumimoji="0"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"/>
            <a:ext cx="2625063" cy="554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29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Who is Amazon 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5029200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latin typeface="Indie Flower" panose="02000000000000000000" pitchFamily="2" charset="0"/>
              </a:rPr>
              <a:t>American international multibillion dollar electronic commerce company with headquarters in Seattle, Washington, USA.</a:t>
            </a:r>
          </a:p>
          <a:p>
            <a:pPr lvl="1" algn="just"/>
            <a:r>
              <a:rPr lang="en-US" sz="2400" dirty="0">
                <a:latin typeface="Indie Flower" panose="02000000000000000000" pitchFamily="2" charset="0"/>
              </a:rPr>
              <a:t>started in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1995</a:t>
            </a:r>
            <a:r>
              <a:rPr lang="en-US" sz="2400" dirty="0">
                <a:latin typeface="Indie Flower" panose="02000000000000000000" pitchFamily="2" charset="0"/>
              </a:rPr>
              <a:t> by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Jeff Bezos</a:t>
            </a:r>
            <a:r>
              <a:rPr lang="en-US" sz="2400" dirty="0">
                <a:latin typeface="Indie Flower" panose="02000000000000000000" pitchFamily="2" charset="0"/>
              </a:rPr>
              <a:t> as an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online bookstore</a:t>
            </a:r>
            <a:r>
              <a:rPr lang="en-US" sz="2400" dirty="0">
                <a:latin typeface="Indie Flower" panose="02000000000000000000" pitchFamily="2" charset="0"/>
              </a:rPr>
              <a:t>.</a:t>
            </a:r>
          </a:p>
          <a:p>
            <a:pPr lvl="1" algn="just"/>
            <a:r>
              <a:rPr lang="en-US" sz="2400" dirty="0">
                <a:latin typeface="Indie Flower" panose="02000000000000000000" pitchFamily="2" charset="0"/>
              </a:rPr>
              <a:t>but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soon diversified</a:t>
            </a:r>
            <a:r>
              <a:rPr lang="en-US" sz="2400" dirty="0">
                <a:latin typeface="Indie Flower" panose="02000000000000000000" pitchFamily="2" charset="0"/>
              </a:rPr>
              <a:t>, selling DVDs, VHSs, CDs, video and MP3 downloads/streaming, software, video games, electronics, apparel, furniture, food, toys, and jewelry. </a:t>
            </a:r>
          </a:p>
          <a:p>
            <a:pPr lvl="1" algn="just"/>
            <a:r>
              <a:rPr lang="en-US" sz="2400" dirty="0">
                <a:latin typeface="Indie Flower" panose="02000000000000000000" pitchFamily="2" charset="0"/>
              </a:rPr>
              <a:t>The company also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produces consumer electronics</a:t>
            </a:r>
            <a:r>
              <a:rPr lang="en-US" sz="2400" dirty="0">
                <a:latin typeface="Indie Flower" panose="02000000000000000000" pitchFamily="2" charset="0"/>
              </a:rPr>
              <a:t>: Kindle    e-book reader and the Kindle Fire tablet computer.</a:t>
            </a:r>
          </a:p>
          <a:p>
            <a:pPr lvl="1" algn="just"/>
            <a:r>
              <a:rPr lang="en-US" sz="2400" dirty="0">
                <a:latin typeface="Indie Flower" panose="02000000000000000000" pitchFamily="2" charset="0"/>
              </a:rPr>
              <a:t>In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2006</a:t>
            </a:r>
            <a:r>
              <a:rPr lang="en-US" sz="2400" dirty="0">
                <a:latin typeface="Indie Flower" panose="02000000000000000000" pitchFamily="2" charset="0"/>
              </a:rPr>
              <a:t>, Amazon officially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launched</a:t>
            </a:r>
            <a:r>
              <a:rPr lang="en-US" sz="2400" dirty="0">
                <a:latin typeface="Indie Flower" panose="02000000000000000000" pitchFamily="2" charset="0"/>
              </a:rPr>
              <a:t>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Web Services (AWS)</a:t>
            </a:r>
            <a:r>
              <a:rPr lang="en-US" sz="2400" dirty="0">
                <a:latin typeface="Indie Flower" panose="02000000000000000000" pitchFamily="2" charset="0"/>
              </a:rPr>
              <a:t> to became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major provider of cloud computing services</a:t>
            </a:r>
            <a:r>
              <a:rPr lang="en-US" sz="2400" dirty="0">
                <a:latin typeface="Indie Flower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592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Relational Database Service (RDS)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RDS </a:t>
            </a:r>
            <a:r>
              <a:rPr lang="en-US" sz="1800" dirty="0">
                <a:latin typeface="Indie Flower" panose="02000000000000000000" pitchFamily="2" charset="0"/>
              </a:rPr>
              <a:t>is a web service that makes it easy to set up, operate, and scale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relational database in the cloud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RDS gives access to the capabilities of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familiar MySQL, Oracle or Microsoft SQL Server database engine. 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Code, applications, and tools already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used with existing databases can be used with RDS</a:t>
            </a:r>
            <a:r>
              <a:rPr lang="en-US" sz="1600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RDS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patches the database software and backs up the database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storing the backups for a user-defined retention period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enabling point-in-time recovery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RDS 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scaling</a:t>
            </a:r>
            <a:r>
              <a:rPr lang="en-US" sz="1800" dirty="0">
                <a:latin typeface="Indie Flower" panose="02000000000000000000" pitchFamily="2" charset="0"/>
              </a:rPr>
              <a:t> 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compute resources </a:t>
            </a:r>
            <a:r>
              <a:rPr lang="en-US" sz="1800" dirty="0">
                <a:latin typeface="Indie Flower" panose="02000000000000000000" pitchFamily="2" charset="0"/>
              </a:rPr>
              <a:t>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storage capacity </a:t>
            </a:r>
            <a:r>
              <a:rPr lang="en-US" sz="1800" dirty="0">
                <a:latin typeface="Indie Flower" panose="02000000000000000000" pitchFamily="2" charset="0"/>
              </a:rPr>
              <a:t>associated with the Database Instance.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</a:t>
            </a:r>
            <a:r>
              <a:rPr lang="en-US" sz="1800" dirty="0">
                <a:latin typeface="Indie Flower" panose="02000000000000000000" pitchFamily="2" charset="0"/>
              </a:rPr>
              <a:t> only for the resources actually consumed,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based on the DB Instance hours consumed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database storage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backup storage,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 transfer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On-Demand DB Instances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600" dirty="0">
                <a:latin typeface="Indie Flower" panose="02000000000000000000" pitchFamily="2" charset="0"/>
              </a:rPr>
              <a:t>let you pay for compute capacity by the hour with no long-term commitments. </a:t>
            </a:r>
          </a:p>
          <a:p>
            <a:pPr lvl="1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Reserved DB Instances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600" dirty="0">
                <a:latin typeface="Indie Flower" panose="02000000000000000000" pitchFamily="2" charset="0"/>
              </a:rPr>
              <a:t>give the option to make a low, one-time payment for each DB Instance and in turn receive a significant discount on the hourly usage charge for that DB Instance</a:t>
            </a:r>
            <a:r>
              <a:rPr lang="en-US" sz="1400" dirty="0">
                <a:latin typeface="Indie Flower" panose="02000000000000000000" pitchFamily="2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20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521" y="122044"/>
            <a:ext cx="3227503" cy="56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10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die Flower" panose="02000000000000000000" pitchFamily="2" charset="0"/>
              </a:rPr>
              <a:t>SQL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534400" cy="4419600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 relational databases (SQL Databases)</a:t>
            </a:r>
            <a:r>
              <a:rPr lang="en-US" dirty="0">
                <a:latin typeface="Indie Flower" panose="02000000000000000000" pitchFamily="2" charset="0"/>
              </a:rPr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ACID (Atomicity, Consistency, Isolation, Durability) </a:t>
            </a:r>
            <a:r>
              <a:rPr lang="en-US" dirty="0">
                <a:latin typeface="Indie Flower" panose="02000000000000000000" pitchFamily="2" charset="0"/>
              </a:rPr>
              <a:t>is a set of properties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guarantee that database transactions are processed reliably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  <a:p>
            <a:pPr lvl="1"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Atomicity</a:t>
            </a:r>
            <a:r>
              <a:rPr lang="en-US" dirty="0">
                <a:latin typeface="Indie Flower" panose="02000000000000000000" pitchFamily="2" charset="0"/>
              </a:rPr>
              <a:t> requires that each transaction is 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all or nothing</a:t>
            </a:r>
            <a:r>
              <a:rPr lang="en-US" dirty="0">
                <a:latin typeface="Indie Flower" panose="02000000000000000000" pitchFamily="2" charset="0"/>
              </a:rPr>
              <a:t>": if one part of the transaction fails, the entire transaction fails, and the database state is left unchanged. </a:t>
            </a:r>
          </a:p>
          <a:p>
            <a:pPr lvl="1" algn="just"/>
            <a:r>
              <a:rPr lang="en-US" dirty="0">
                <a:latin typeface="Indie Flower" panose="02000000000000000000" pitchFamily="2" charset="0"/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consistency</a:t>
            </a:r>
            <a:r>
              <a:rPr lang="en-US" dirty="0">
                <a:latin typeface="Indie Flower" panose="02000000000000000000" pitchFamily="2" charset="0"/>
              </a:rPr>
              <a:t> property ensures that any transaction will bring the database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from one valid state to another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lvl="1" algn="just"/>
            <a:r>
              <a:rPr lang="en-US" dirty="0">
                <a:latin typeface="Indie Flower" panose="02000000000000000000" pitchFamily="2" charset="0"/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isolation</a:t>
            </a:r>
            <a:r>
              <a:rPr lang="en-US" dirty="0">
                <a:latin typeface="Indie Flower" panose="02000000000000000000" pitchFamily="2" charset="0"/>
              </a:rPr>
              <a:t> property ensures that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concurrent execution of transactions </a:t>
            </a:r>
            <a:r>
              <a:rPr lang="en-US" dirty="0">
                <a:latin typeface="Indie Flower" panose="02000000000000000000" pitchFamily="2" charset="0"/>
              </a:rPr>
              <a:t>results in a system state that would be obtained if transactions were executed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serially</a:t>
            </a:r>
            <a:r>
              <a:rPr lang="en-US" dirty="0">
                <a:latin typeface="Indie Flower" panose="02000000000000000000" pitchFamily="2" charset="0"/>
              </a:rPr>
              <a:t>,.</a:t>
            </a:r>
          </a:p>
          <a:p>
            <a:pPr lvl="1"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Durability</a:t>
            </a:r>
            <a:r>
              <a:rPr lang="en-US" dirty="0">
                <a:latin typeface="Indie Flower" panose="02000000000000000000" pitchFamily="2" charset="0"/>
              </a:rPr>
              <a:t> means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once a transaction has been committed, it will remain so</a:t>
            </a:r>
            <a:r>
              <a:rPr lang="en-US" dirty="0">
                <a:latin typeface="Indie Flower" panose="02000000000000000000" pitchFamily="2" charset="0"/>
              </a:rPr>
              <a:t>, even in the event of power loss, crashes, or errors.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362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 Amazon </a:t>
            </a:r>
            <a:r>
              <a:rPr lang="en-US" sz="3600" dirty="0" err="1">
                <a:latin typeface="Indie Flower" panose="02000000000000000000" pitchFamily="2" charset="0"/>
              </a:rPr>
              <a:t>DynamoDB</a:t>
            </a:r>
            <a:r>
              <a:rPr lang="en-US" sz="3600" dirty="0">
                <a:latin typeface="Indie Flower" panose="02000000000000000000" pitchFamily="2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DynamoDB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dirty="0">
                <a:latin typeface="Indie Flower" panose="02000000000000000000" pitchFamily="2" charset="0"/>
              </a:rPr>
              <a:t>is a fast, fully managed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NoSQL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database service </a:t>
            </a:r>
            <a:r>
              <a:rPr lang="en-US" dirty="0">
                <a:latin typeface="Indie Flower" panose="02000000000000000000" pitchFamily="2" charset="0"/>
              </a:rPr>
              <a:t>that makes it simple and cost-effective to store and retrieve any amount of data, and serve any level of request traffic. 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All data items are stored on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Solid State Drives (SSDs)</a:t>
            </a:r>
            <a:r>
              <a:rPr lang="en-US" dirty="0">
                <a:latin typeface="Indie Flower" panose="02000000000000000000" pitchFamily="2" charset="0"/>
              </a:rPr>
              <a:t>, and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replicated</a:t>
            </a:r>
            <a:r>
              <a:rPr lang="en-US" dirty="0">
                <a:latin typeface="Indie Flower" panose="02000000000000000000" pitchFamily="2" charset="0"/>
              </a:rPr>
              <a:t> across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3 Availability Zones </a:t>
            </a:r>
            <a:r>
              <a:rPr lang="en-US" dirty="0">
                <a:latin typeface="Indie Flower" panose="02000000000000000000" pitchFamily="2" charset="0"/>
              </a:rPr>
              <a:t>for high availability and durability.</a:t>
            </a:r>
          </a:p>
          <a:p>
            <a:pPr algn="just"/>
            <a:r>
              <a:rPr lang="en-US" dirty="0" err="1">
                <a:latin typeface="Indie Flower" panose="02000000000000000000" pitchFamily="2" charset="0"/>
              </a:rPr>
              <a:t>DynamoDB</a:t>
            </a:r>
            <a:r>
              <a:rPr lang="en-US" dirty="0">
                <a:latin typeface="Indie Flower" panose="02000000000000000000" pitchFamily="2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tables do not have fixed schemas</a:t>
            </a:r>
            <a:r>
              <a:rPr lang="en-US" dirty="0">
                <a:latin typeface="Indie Flower" panose="02000000000000000000" pitchFamily="2" charset="0"/>
              </a:rPr>
              <a:t>, and each item may have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different number of attributes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dirty="0" err="1">
                <a:latin typeface="Indie Flower" panose="02000000000000000000" pitchFamily="2" charset="0"/>
              </a:rPr>
              <a:t>DynamoDB</a:t>
            </a:r>
            <a:r>
              <a:rPr lang="en-US" dirty="0">
                <a:latin typeface="Indie Flower" panose="02000000000000000000" pitchFamily="2" charset="0"/>
              </a:rPr>
              <a:t> has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upfront costs </a:t>
            </a:r>
            <a:r>
              <a:rPr lang="en-US" dirty="0">
                <a:latin typeface="Indie Flower" panose="02000000000000000000" pitchFamily="2" charset="0"/>
              </a:rPr>
              <a:t>and implements 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as you go </a:t>
            </a:r>
            <a:r>
              <a:rPr lang="en-US" dirty="0">
                <a:latin typeface="Indie Flower" panose="02000000000000000000" pitchFamily="2" charset="0"/>
              </a:rPr>
              <a:t>plan as a.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 flat hourly rate </a:t>
            </a:r>
            <a:r>
              <a:rPr lang="en-US" dirty="0">
                <a:latin typeface="Indie Flower" panose="02000000000000000000" pitchFamily="2" charset="0"/>
              </a:rPr>
              <a:t>based on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capacity reserved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22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2044"/>
            <a:ext cx="3369113" cy="56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3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die Flower" panose="02000000000000000000" pitchFamily="2" charset="0"/>
              </a:rPr>
              <a:t>NoSQL</a:t>
            </a:r>
            <a:r>
              <a:rPr lang="en-US" dirty="0">
                <a:latin typeface="Indie Flower" panose="02000000000000000000" pitchFamily="2" charset="0"/>
              </a:rPr>
              <a:t>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534400" cy="44196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Indie Flower" panose="02000000000000000000" pitchFamily="2" charset="0"/>
              </a:rPr>
              <a:t>A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NoSQL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database </a:t>
            </a:r>
            <a:r>
              <a:rPr lang="en-US" sz="2000" dirty="0">
                <a:latin typeface="Indie Flower" panose="02000000000000000000" pitchFamily="2" charset="0"/>
              </a:rPr>
              <a:t>provides a mechanism for storage and retrieval of data that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employs less constrained consistency models </a:t>
            </a:r>
            <a:r>
              <a:rPr lang="en-US" sz="2000" dirty="0">
                <a:latin typeface="Indie Flower" panose="02000000000000000000" pitchFamily="2" charset="0"/>
              </a:rPr>
              <a:t>than traditional relational databases. </a:t>
            </a:r>
          </a:p>
          <a:p>
            <a:pPr algn="just"/>
            <a:r>
              <a:rPr lang="en-US" sz="2000" dirty="0" err="1">
                <a:latin typeface="Indie Flower" panose="02000000000000000000" pitchFamily="2" charset="0"/>
              </a:rPr>
              <a:t>NoSQL</a:t>
            </a:r>
            <a:r>
              <a:rPr lang="en-US" sz="2000" dirty="0">
                <a:latin typeface="Indie Flower" panose="02000000000000000000" pitchFamily="2" charset="0"/>
              </a:rPr>
              <a:t> databases only support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Eventual Consistency</a:t>
            </a:r>
            <a:r>
              <a:rPr lang="en-US" sz="2000" dirty="0">
                <a:latin typeface="Indie Flower" panose="02000000000000000000" pitchFamily="2" charset="0"/>
              </a:rPr>
              <a:t> which is a consistency model used in distributed computing that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informally guarantees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that, if no new updates are made to a given data item,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eventually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all accesses to that item will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return the last updated value</a:t>
            </a:r>
            <a:r>
              <a:rPr lang="en-US" sz="20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2000" dirty="0" err="1">
                <a:latin typeface="Indie Flower" panose="02000000000000000000" pitchFamily="2" charset="0"/>
              </a:rPr>
              <a:t>NoSQL</a:t>
            </a:r>
            <a:r>
              <a:rPr lang="en-US" sz="2000" dirty="0">
                <a:latin typeface="Indie Flower" panose="02000000000000000000" pitchFamily="2" charset="0"/>
              </a:rPr>
              <a:t> databases are often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highly optimized key–value stores </a:t>
            </a:r>
            <a:r>
              <a:rPr lang="en-US" sz="2000" dirty="0">
                <a:latin typeface="Indie Flower" panose="02000000000000000000" pitchFamily="2" charset="0"/>
              </a:rPr>
              <a:t>intended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simple retrieval and appending operations</a:t>
            </a:r>
            <a:r>
              <a:rPr lang="en-US" sz="2000" dirty="0">
                <a:latin typeface="Indie Flower" panose="02000000000000000000" pitchFamily="2" charset="0"/>
              </a:rPr>
              <a:t>, with the goal being significant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performance benefits in terms of latency and throughput</a:t>
            </a:r>
            <a:r>
              <a:rPr lang="en-US" sz="20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Key–value stores </a:t>
            </a:r>
            <a:r>
              <a:rPr lang="en-US" sz="2000" dirty="0">
                <a:latin typeface="Indie Flower" panose="02000000000000000000" pitchFamily="2" charset="0"/>
              </a:rPr>
              <a:t>allow the application to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store its data in a schema-less way</a:t>
            </a:r>
            <a:r>
              <a:rPr lang="en-US" sz="2000" dirty="0">
                <a:latin typeface="Indie Flower" panose="02000000000000000000" pitchFamily="2" charset="0"/>
              </a:rPr>
              <a:t>. </a:t>
            </a:r>
          </a:p>
          <a:p>
            <a:pPr lvl="1" algn="just"/>
            <a:r>
              <a:rPr lang="en-US" sz="1800" dirty="0">
                <a:latin typeface="Indie Flower" panose="02000000000000000000" pitchFamily="2" charset="0"/>
              </a:rPr>
              <a:t>The data could be stored in a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datatype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of a programming language </a:t>
            </a:r>
            <a:r>
              <a:rPr lang="en-US" sz="1800" dirty="0">
                <a:latin typeface="Indie Flower" panose="02000000000000000000" pitchFamily="2" charset="0"/>
              </a:rPr>
              <a:t>or an object. Because of this, there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need for a fixed data mod</a:t>
            </a:r>
            <a:r>
              <a:rPr lang="en-US" sz="1800" dirty="0">
                <a:latin typeface="Indie Flower" panose="02000000000000000000" pitchFamily="2" charset="0"/>
              </a:rPr>
              <a:t>el.</a:t>
            </a:r>
          </a:p>
          <a:p>
            <a:pPr algn="just"/>
            <a:endParaRPr lang="en-US" sz="20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4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 Amazon Elastic Beanstalk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AWS Elastic Beanstalk </a:t>
            </a:r>
            <a:r>
              <a:rPr lang="en-US" sz="1800" dirty="0">
                <a:latin typeface="Indie Flower" panose="02000000000000000000" pitchFamily="2" charset="0"/>
              </a:rPr>
              <a:t>provides a solution to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quickly deploy </a:t>
            </a:r>
            <a:r>
              <a:rPr lang="en-US" sz="1800" dirty="0">
                <a:latin typeface="Indie Flower" panose="02000000000000000000" pitchFamily="2" charset="0"/>
              </a:rPr>
              <a:t>and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manage</a:t>
            </a:r>
            <a:r>
              <a:rPr lang="en-US" sz="1800" dirty="0">
                <a:latin typeface="Indie Flower" panose="02000000000000000000" pitchFamily="2" charset="0"/>
              </a:rPr>
              <a:t> applications in the AWS cloud.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simply upload your application</a:t>
            </a:r>
            <a:r>
              <a:rPr lang="en-US" sz="1800" dirty="0">
                <a:latin typeface="Indie Flower" panose="02000000000000000000" pitchFamily="2" charset="0"/>
              </a:rPr>
              <a:t>, and Elastic Beanstalk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</a:t>
            </a:r>
            <a:r>
              <a:rPr lang="en-US" sz="1800" dirty="0">
                <a:latin typeface="Indie Flower" panose="02000000000000000000" pitchFamily="2" charset="0"/>
              </a:rPr>
              <a:t> handles the deployment details of capacity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provisioning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load balancing, auto-scaling, </a:t>
            </a:r>
            <a:r>
              <a:rPr lang="en-US" sz="1800" dirty="0">
                <a:latin typeface="Indie Flower" panose="02000000000000000000" pitchFamily="2" charset="0"/>
              </a:rPr>
              <a:t>and application health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</a:t>
            </a:r>
            <a:r>
              <a:rPr lang="en-US" sz="1800" dirty="0">
                <a:latin typeface="Indie Flower" panose="02000000000000000000" pitchFamily="2" charset="0"/>
              </a:rPr>
              <a:t>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Elastic Beanstalk leverages AWS services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EC2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S3</a:t>
            </a:r>
            <a:r>
              <a:rPr lang="en-US" sz="1800" dirty="0">
                <a:latin typeface="Indie Flower" panose="02000000000000000000" pitchFamily="2" charset="0"/>
              </a:rPr>
              <a:t>, ….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To ensure easy portability of your application, Elastic Beanstalk is built using familiar software stacks such as:</a:t>
            </a:r>
          </a:p>
          <a:p>
            <a:pPr lvl="1"/>
            <a:r>
              <a:rPr lang="en-US" sz="1400" dirty="0">
                <a:latin typeface="Indie Flower" panose="02000000000000000000" pitchFamily="2" charset="0"/>
              </a:rPr>
              <a:t>Apache HTTP Server for Node.js, PHP and Python</a:t>
            </a:r>
          </a:p>
          <a:p>
            <a:pPr lvl="1"/>
            <a:r>
              <a:rPr lang="en-US" sz="1400" dirty="0">
                <a:latin typeface="Indie Flower" panose="02000000000000000000" pitchFamily="2" charset="0"/>
              </a:rPr>
              <a:t>Passenger for Ruby, </a:t>
            </a:r>
          </a:p>
          <a:p>
            <a:pPr lvl="1"/>
            <a:r>
              <a:rPr lang="en-US" sz="1400" dirty="0">
                <a:latin typeface="Indie Flower" panose="02000000000000000000" pitchFamily="2" charset="0"/>
              </a:rPr>
              <a:t>IIS 7.5 for .NET</a:t>
            </a:r>
          </a:p>
          <a:p>
            <a:pPr lvl="1"/>
            <a:r>
              <a:rPr lang="en-US" sz="1400" dirty="0">
                <a:latin typeface="Indie Flower" panose="02000000000000000000" pitchFamily="2" charset="0"/>
              </a:rPr>
              <a:t>Apache Tomcat for Java.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There is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no additional charge </a:t>
            </a:r>
            <a:r>
              <a:rPr lang="en-US" sz="1800" dirty="0">
                <a:latin typeface="Indie Flower" panose="02000000000000000000" pitchFamily="2" charset="0"/>
              </a:rPr>
              <a:t>for Elastic Beanstalk -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pay only for the AWS resources </a:t>
            </a:r>
            <a:r>
              <a:rPr lang="en-US" sz="1800" dirty="0">
                <a:latin typeface="Indie Flower" panose="02000000000000000000" pitchFamily="2" charset="0"/>
              </a:rPr>
              <a:t>needed to store and run your applications.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24</a:t>
            </a:fld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 rot="19045773">
            <a:off x="-134694" y="383730"/>
            <a:ext cx="2068930" cy="858371"/>
            <a:chOff x="3616036" y="3453674"/>
            <a:chExt cx="3013364" cy="1118326"/>
          </a:xfrm>
        </p:grpSpPr>
        <p:pic>
          <p:nvPicPr>
            <p:cNvPr id="1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901929" y="3793736"/>
              <a:ext cx="2441577" cy="41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76200"/>
            <a:ext cx="2828925" cy="607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9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25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96772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90535"/>
            <a:ext cx="2209800" cy="471105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35" idx="1"/>
          </p:cNvCxnSpPr>
          <p:nvPr/>
        </p:nvCxnSpPr>
        <p:spPr>
          <a:xfrm>
            <a:off x="2286000" y="4495799"/>
            <a:ext cx="1066800" cy="786455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61165" y="5254823"/>
            <a:ext cx="273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http://aws.amazon.com/dynamodb/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5"/>
              </a:rPr>
              <a:t>http://aws.amazon.com/elasticmapreduce/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86000" y="5802868"/>
            <a:ext cx="3129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6"/>
              </a:rPr>
              <a:t>http://aws.amazon.com/elasticbeanstalk/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3529" y="4035623"/>
            <a:ext cx="2215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7"/>
              </a:rPr>
              <a:t>http://aws.amazon.com/rds/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62514" y="2362200"/>
            <a:ext cx="828686" cy="1004455"/>
            <a:chOff x="4419600" y="2362200"/>
            <a:chExt cx="828686" cy="1004455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13996" y="3018098"/>
              <a:ext cx="556563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EMR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4189280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Indie Flower" panose="02000000000000000000" pitchFamily="2" charset="0"/>
                </a:rPr>
                <a:t>DynamoDB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1585" y="4667323"/>
            <a:ext cx="1085493" cy="1229861"/>
            <a:chOff x="3888722" y="4895923"/>
            <a:chExt cx="1085493" cy="1229861"/>
          </a:xfrm>
        </p:grpSpPr>
        <p:pic>
          <p:nvPicPr>
            <p:cNvPr id="35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937" y="4895923"/>
              <a:ext cx="1064278" cy="1229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888722" y="5791200"/>
              <a:ext cx="1011815" cy="320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Beanstalk</a:t>
              </a:r>
            </a:p>
          </p:txBody>
        </p:sp>
      </p:grpSp>
      <p:cxnSp>
        <p:nvCxnSpPr>
          <p:cNvPr id="49" name="Curved Connector 48"/>
          <p:cNvCxnSpPr/>
          <p:nvPr/>
        </p:nvCxnSpPr>
        <p:spPr>
          <a:xfrm flipV="1">
            <a:off x="3352801" y="3706264"/>
            <a:ext cx="3971913" cy="256451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324714" y="3122174"/>
            <a:ext cx="828686" cy="992626"/>
            <a:chOff x="6449468" y="3671370"/>
            <a:chExt cx="828686" cy="992626"/>
          </a:xfrm>
        </p:grpSpPr>
        <p:pic>
          <p:nvPicPr>
            <p:cNvPr id="43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468" y="367137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477000" y="4315439"/>
              <a:ext cx="627095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RDS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1836" y="3529874"/>
            <a:ext cx="3013364" cy="1118326"/>
            <a:chOff x="3616036" y="3453674"/>
            <a:chExt cx="3013364" cy="1118326"/>
          </a:xfrm>
        </p:grpSpPr>
        <p:pic>
          <p:nvPicPr>
            <p:cNvPr id="40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088620" y="3811987"/>
              <a:ext cx="2068195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pic>
        <p:nvPicPr>
          <p:cNvPr id="17410" name="Picture 2" descr="http://pentahoadmin.files.wordpress.com/2013/03/hadoop-elephant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14" y="2520889"/>
            <a:ext cx="519136" cy="388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2" name="Picture 4" descr="http://3.bp.blogspot.com/-ZeYZpE3tESU/UOz8-49WYvI/AAAAAAAAAP8/vt0-vDzXxwk/s72-c/database-developer-Eastbourne-Brighton-Sussex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25" y="3276600"/>
            <a:ext cx="429664" cy="42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www.bodhtree.com/blog/wp-content/uploads/2013/08/nosql_logo_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64" y="4387363"/>
            <a:ext cx="794836" cy="470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416" name="Picture 8" descr="http://clipartist.info/RSS/openclipart.org/2011/August/13-Saturday/server-999px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87" y="4861316"/>
            <a:ext cx="392520" cy="60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Questions</a:t>
            </a:r>
          </a:p>
        </p:txBody>
      </p:sp>
      <p:pic>
        <p:nvPicPr>
          <p:cNvPr id="38" name="Picture 2" descr="http://www.clker.com/cliparts/i/L/f/X/r/D/question-mark-hi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498"/>
            <a:ext cx="818619" cy="137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95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26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8" idx="1"/>
          </p:cNvCxnSpPr>
          <p:nvPr/>
        </p:nvCxnSpPr>
        <p:spPr>
          <a:xfrm flipV="1">
            <a:off x="3200400" y="3088666"/>
            <a:ext cx="1762113" cy="72007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1905000" y="4540225"/>
            <a:ext cx="2057400" cy="35160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9664" y="5408711"/>
            <a:ext cx="2765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http://aws.amazon.com/cloudwatch/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968699" y="4343168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Indie Flower" panose="02000000000000000000" pitchFamily="2" charset="0"/>
                </a:rPr>
                <a:t>CloudWatch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Cross Service Features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83814" y="3581400"/>
            <a:ext cx="2949986" cy="1066800"/>
            <a:chOff x="3679414" y="2286000"/>
            <a:chExt cx="2949986" cy="1066800"/>
          </a:xfrm>
        </p:grpSpPr>
        <p:pic>
          <p:nvPicPr>
            <p:cNvPr id="48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224001" y="2590800"/>
              <a:ext cx="1643399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</a:p>
          </p:txBody>
        </p:sp>
      </p:grpSp>
      <p:pic>
        <p:nvPicPr>
          <p:cNvPr id="1026" name="Picture 2" descr="http://databasesincloud.files.wordpress.com/2011/11/amc_cloudwatch_rd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99" y="4497288"/>
            <a:ext cx="762000" cy="5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4471552" y="3730823"/>
            <a:ext cx="2310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8"/>
              </a:rPr>
              <a:t>http://aws.amazon.com/swf/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962513" y="2362200"/>
            <a:ext cx="1314195" cy="1524000"/>
            <a:chOff x="4419600" y="2362200"/>
            <a:chExt cx="828686" cy="1004455"/>
          </a:xfrm>
        </p:grpSpPr>
        <p:pic>
          <p:nvPicPr>
            <p:cNvPr id="58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513996" y="3018098"/>
              <a:ext cx="603050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SWF</a:t>
              </a:r>
            </a:p>
          </p:txBody>
        </p:sp>
      </p:grpSp>
      <p:pic>
        <p:nvPicPr>
          <p:cNvPr id="60" name="Picture 6" descr="http://www.edrawsoft.com/images/workflow/service%20workflow%20fu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33" y="2586054"/>
            <a:ext cx="797631" cy="69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 	Amazon </a:t>
            </a:r>
            <a:r>
              <a:rPr lang="en-US" sz="3600" dirty="0" err="1">
                <a:latin typeface="Indie Flower" panose="02000000000000000000" pitchFamily="2" charset="0"/>
              </a:rPr>
              <a:t>CloudWatch</a:t>
            </a:r>
            <a:endParaRPr lang="en-US" sz="3600" dirty="0"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2440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 for AWS cloud resources </a:t>
            </a:r>
            <a:r>
              <a:rPr lang="en-US" sz="1800" dirty="0">
                <a:latin typeface="Indie Flower" panose="02000000000000000000" pitchFamily="2" charset="0"/>
              </a:rPr>
              <a:t>and the applications customers run on AWS. </a:t>
            </a:r>
          </a:p>
          <a:p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dirty="0" err="1"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lets you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programmatically</a:t>
            </a:r>
            <a:r>
              <a:rPr lang="en-US" sz="1800" dirty="0">
                <a:latin typeface="Indie Flower" panose="02000000000000000000" pitchFamily="2" charset="0"/>
              </a:rPr>
              <a:t> retrieve your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monitoring data</a:t>
            </a:r>
            <a:r>
              <a:rPr lang="en-US" sz="1800" dirty="0">
                <a:latin typeface="Indie Flower" panose="02000000000000000000" pitchFamily="2" charset="0"/>
              </a:rPr>
              <a:t>, view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graphs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set alarms </a:t>
            </a:r>
            <a:r>
              <a:rPr lang="en-US" sz="1800" dirty="0">
                <a:latin typeface="Indie Flower" panose="02000000000000000000" pitchFamily="2" charset="0"/>
              </a:rPr>
              <a:t>to help you troubleshoot, spot trends,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take automated action </a:t>
            </a:r>
            <a:r>
              <a:rPr lang="en-US" sz="1800" dirty="0">
                <a:latin typeface="Indie Flower" panose="02000000000000000000" pitchFamily="2" charset="0"/>
              </a:rPr>
              <a:t>based on the state of your cloud environment.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Amazon </a:t>
            </a:r>
            <a:r>
              <a:rPr lang="en-US" sz="1800" dirty="0" err="1">
                <a:latin typeface="Indie Flower" panose="02000000000000000000" pitchFamily="2" charset="0"/>
              </a:rPr>
              <a:t>CloudWatch</a:t>
            </a:r>
            <a:r>
              <a:rPr lang="en-US" sz="1800" dirty="0">
                <a:latin typeface="Indie Flower" panose="02000000000000000000" pitchFamily="2" charset="0"/>
              </a:rPr>
              <a:t> enables you to monitor your AWS resources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up-to-the-minute in real-time</a:t>
            </a:r>
            <a:r>
              <a:rPr lang="en-US" sz="1800" dirty="0">
                <a:latin typeface="Indie Flower" panose="02000000000000000000" pitchFamily="2" charset="0"/>
              </a:rPr>
              <a:t>, including: 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Amazon EC2 instances, 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Amazon EBS volumes, 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Elastic Load Balancers,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Amazon RDS DB instances.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Metrics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CPU utilization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latency</a:t>
            </a:r>
            <a:r>
              <a:rPr lang="en-US" sz="1800" dirty="0">
                <a:latin typeface="Indie Flower" panose="02000000000000000000" pitchFamily="2" charset="0"/>
              </a:rPr>
              <a:t>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request counts </a:t>
            </a:r>
            <a:r>
              <a:rPr lang="en-US" sz="1800" dirty="0">
                <a:latin typeface="Indie Flower" panose="02000000000000000000" pitchFamily="2" charset="0"/>
              </a:rPr>
              <a:t>are provided automatically for these AWS resources. 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Customers can also supply their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own custom application and system metrics</a:t>
            </a:r>
            <a:r>
              <a:rPr lang="en-US" sz="1800" dirty="0">
                <a:latin typeface="Indie Flower" panose="02000000000000000000" pitchFamily="2" charset="0"/>
              </a:rPr>
              <a:t>, such as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memory usage</a:t>
            </a:r>
            <a:r>
              <a:rPr lang="en-US" sz="1800" dirty="0">
                <a:latin typeface="Indie Flower" panose="02000000000000000000" pitchFamily="2" charset="0"/>
              </a:rPr>
              <a:t>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transaction volumes</a:t>
            </a:r>
            <a:r>
              <a:rPr lang="en-US" sz="1800" dirty="0">
                <a:latin typeface="Indie Flower" panose="02000000000000000000" pitchFamily="2" charset="0"/>
              </a:rPr>
              <a:t>, or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error rates</a:t>
            </a:r>
            <a:r>
              <a:rPr lang="en-US" sz="1800" dirty="0">
                <a:latin typeface="Indie Flower" panose="02000000000000000000" pitchFamily="2" charset="0"/>
              </a:rPr>
              <a:t>,.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27</a:t>
            </a:fld>
            <a:endParaRPr kumimoji="0" lang="en-US"/>
          </a:p>
        </p:txBody>
      </p:sp>
      <p:grpSp>
        <p:nvGrpSpPr>
          <p:cNvPr id="9" name="Group 8"/>
          <p:cNvGrpSpPr/>
          <p:nvPr/>
        </p:nvGrpSpPr>
        <p:grpSpPr>
          <a:xfrm rot="19767678">
            <a:off x="-48208" y="224736"/>
            <a:ext cx="2255767" cy="1025918"/>
            <a:chOff x="3679414" y="2286000"/>
            <a:chExt cx="2949986" cy="1066800"/>
          </a:xfrm>
        </p:grpSpPr>
        <p:pic>
          <p:nvPicPr>
            <p:cNvPr id="10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151409" y="2636173"/>
              <a:ext cx="1788590" cy="563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3193"/>
            <a:ext cx="3384288" cy="61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40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  Amazon Simple Workflow Service (SWF)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24400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SWF </a:t>
            </a:r>
            <a:r>
              <a:rPr lang="en-US" dirty="0">
                <a:latin typeface="Indie Flower" panose="02000000000000000000" pitchFamily="2" charset="0"/>
              </a:rPr>
              <a:t>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task coordination </a:t>
            </a:r>
            <a:r>
              <a:rPr lang="en-US" dirty="0">
                <a:latin typeface="Indie Flower" panose="02000000000000000000" pitchFamily="2" charset="0"/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state management service</a:t>
            </a:r>
            <a:r>
              <a:rPr lang="en-US" dirty="0">
                <a:latin typeface="Indie Flower" panose="02000000000000000000" pitchFamily="2" charset="0"/>
              </a:rPr>
              <a:t> for cloud applications. 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Using Amazon SWF, you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structure</a:t>
            </a:r>
            <a:r>
              <a:rPr lang="en-US" dirty="0">
                <a:latin typeface="Indie Flower" panose="02000000000000000000" pitchFamily="2" charset="0"/>
              </a:rPr>
              <a:t> the various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processing steps </a:t>
            </a:r>
            <a:r>
              <a:rPr lang="en-US" dirty="0">
                <a:latin typeface="Indie Flower" panose="02000000000000000000" pitchFamily="2" charset="0"/>
              </a:rPr>
              <a:t>in an application that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runs across one or more machines </a:t>
            </a:r>
            <a:r>
              <a:rPr lang="en-US" dirty="0">
                <a:latin typeface="Indie Flower" panose="02000000000000000000" pitchFamily="2" charset="0"/>
              </a:rPr>
              <a:t>as a set of “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tasks</a:t>
            </a:r>
            <a:r>
              <a:rPr lang="en-US" dirty="0">
                <a:latin typeface="Indie Flower" panose="02000000000000000000" pitchFamily="2" charset="0"/>
              </a:rPr>
              <a:t>.” 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Amazon SWF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manages dependencies </a:t>
            </a:r>
            <a:r>
              <a:rPr lang="en-US" dirty="0">
                <a:latin typeface="Indie Flower" panose="02000000000000000000" pitchFamily="2" charset="0"/>
              </a:rPr>
              <a:t>between the tasks,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schedules</a:t>
            </a:r>
            <a:r>
              <a:rPr lang="en-US" dirty="0">
                <a:latin typeface="Indie Flower" panose="02000000000000000000" pitchFamily="2" charset="0"/>
              </a:rPr>
              <a:t> the tasks for execution, and runs any logic that needs to be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executed in parallel</a:t>
            </a:r>
            <a:r>
              <a:rPr lang="en-US" dirty="0">
                <a:latin typeface="Indie Flower" panose="02000000000000000000" pitchFamily="2" charset="0"/>
              </a:rPr>
              <a:t>. 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The service also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tracks</a:t>
            </a:r>
            <a:r>
              <a:rPr lang="en-US" dirty="0">
                <a:latin typeface="Indie Flower" panose="02000000000000000000" pitchFamily="2" charset="0"/>
              </a:rPr>
              <a:t> the tasks’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progress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dirty="0">
                <a:latin typeface="Indie Flower" panose="02000000000000000000" pitchFamily="2" charset="0"/>
              </a:rPr>
              <a:t>As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business requirements change</a:t>
            </a:r>
            <a:r>
              <a:rPr lang="en-US" dirty="0">
                <a:latin typeface="Indie Flower" panose="02000000000000000000" pitchFamily="2" charset="0"/>
              </a:rPr>
              <a:t>, Amazon SWF makes it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easy to change application logic </a:t>
            </a:r>
            <a:r>
              <a:rPr lang="en-US" dirty="0">
                <a:latin typeface="Indie Flower" panose="02000000000000000000" pitchFamily="2" charset="0"/>
              </a:rPr>
              <a:t>without having to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worry about the underlying state machinery</a:t>
            </a:r>
            <a:r>
              <a:rPr lang="en-US" dirty="0">
                <a:latin typeface="Indie Flower" panose="02000000000000000000" pitchFamily="2" charset="0"/>
              </a:rPr>
              <a:t>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flow control</a:t>
            </a:r>
            <a:r>
              <a:rPr lang="en-US" dirty="0">
                <a:latin typeface="Indie Flower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28</a:t>
            </a:fld>
            <a:endParaRPr kumimoji="0" lang="en-US"/>
          </a:p>
        </p:txBody>
      </p:sp>
      <p:grpSp>
        <p:nvGrpSpPr>
          <p:cNvPr id="9" name="Group 8"/>
          <p:cNvGrpSpPr/>
          <p:nvPr/>
        </p:nvGrpSpPr>
        <p:grpSpPr>
          <a:xfrm rot="19767678">
            <a:off x="-48208" y="224736"/>
            <a:ext cx="2255767" cy="1025918"/>
            <a:chOff x="3679414" y="2286000"/>
            <a:chExt cx="2949986" cy="1066800"/>
          </a:xfrm>
        </p:grpSpPr>
        <p:pic>
          <p:nvPicPr>
            <p:cNvPr id="10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151409" y="2636173"/>
              <a:ext cx="1788590" cy="563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"/>
            <a:ext cx="3276600" cy="637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1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29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3088666"/>
            <a:ext cx="1762113" cy="720071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1905000" y="4540225"/>
            <a:ext cx="2057400" cy="35160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19664" y="5408711"/>
            <a:ext cx="2765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4"/>
              </a:rPr>
              <a:t>http://aws.amazon.com/cloudwatch/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1552" y="3730823"/>
            <a:ext cx="2310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Indie Flower" panose="02000000000000000000" pitchFamily="2" charset="0"/>
                <a:hlinkClick r:id="rId5"/>
              </a:rPr>
              <a:t>http://aws.amazon.com/swf/</a:t>
            </a:r>
            <a:endParaRPr lang="en-US" sz="1400" dirty="0">
              <a:latin typeface="Indie Flower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962513" y="2362200"/>
            <a:ext cx="1314195" cy="1524000"/>
            <a:chOff x="4419600" y="2362200"/>
            <a:chExt cx="828686" cy="1004455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13996" y="3018098"/>
              <a:ext cx="603050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SWF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68699" y="4343168"/>
            <a:ext cx="1219200" cy="1144720"/>
            <a:chOff x="5791200" y="4147785"/>
            <a:chExt cx="1219200" cy="1144720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1219200" cy="114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32765" y="4937361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  <a:latin typeface="Indie Flower" panose="02000000000000000000" pitchFamily="2" charset="0"/>
                </a:rPr>
                <a:t>CloudWatch</a:t>
              </a:r>
              <a:endParaRPr lang="en-US" sz="1400" b="1" dirty="0">
                <a:solidFill>
                  <a:schemeClr val="bg1"/>
                </a:solidFill>
                <a:latin typeface="Indie Flower" panose="02000000000000000000" pitchFamily="2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3814" y="3581400"/>
            <a:ext cx="2949986" cy="1066800"/>
            <a:chOff x="3679414" y="2286000"/>
            <a:chExt cx="2949986" cy="1066800"/>
          </a:xfrm>
        </p:grpSpPr>
        <p:pic>
          <p:nvPicPr>
            <p:cNvPr id="48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4224001" y="2590800"/>
              <a:ext cx="1643399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</a:p>
          </p:txBody>
        </p:sp>
      </p:grpSp>
      <p:pic>
        <p:nvPicPr>
          <p:cNvPr id="1026" name="Picture 2" descr="http://databasesincloud.files.wordpress.com/2011/11/amc_cloudwatch_rd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299" y="4497288"/>
            <a:ext cx="762000" cy="5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drawsoft.com/images/workflow/service%20workflow%20fu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533" y="2586054"/>
            <a:ext cx="797631" cy="69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Questions</a:t>
            </a:r>
          </a:p>
        </p:txBody>
      </p:sp>
      <p:pic>
        <p:nvPicPr>
          <p:cNvPr id="32" name="Picture 2" descr="http://www.clker.com/cliparts/i/L/f/X/r/D/question-mark-hi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498"/>
            <a:ext cx="818619" cy="137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What is Amazon Web Services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34400" cy="2819400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Amazon Web Services (AWS) </a:t>
            </a:r>
            <a:r>
              <a:rPr lang="en-US" sz="3200" dirty="0">
                <a:latin typeface="Indie Flower" panose="02000000000000000000" pitchFamily="2" charset="0"/>
              </a:rPr>
              <a:t>is a collection of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remote computing services (web services) </a:t>
            </a:r>
            <a:r>
              <a:rPr lang="en-US" sz="3200" dirty="0">
                <a:latin typeface="Indie Flower" panose="02000000000000000000" pitchFamily="2" charset="0"/>
              </a:rPr>
              <a:t>that together make up a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cloud computing platform</a:t>
            </a:r>
            <a:r>
              <a:rPr lang="en-US" sz="3200" dirty="0">
                <a:latin typeface="Indie Flower" panose="02000000000000000000" pitchFamily="2" charset="0"/>
              </a:rPr>
              <a:t>, offered over the Internet by Amazon.com. </a:t>
            </a:r>
          </a:p>
          <a:p>
            <a:pPr algn="just"/>
            <a:r>
              <a:rPr lang="en-US" sz="3200" dirty="0">
                <a:latin typeface="Indie Flower" panose="02000000000000000000" pitchFamily="2" charset="0"/>
              </a:rPr>
              <a:t>Website: 	</a:t>
            </a:r>
            <a:r>
              <a:rPr lang="en-US" sz="3200" dirty="0">
                <a:latin typeface="Indie Flower" panose="02000000000000000000" pitchFamily="2" charset="0"/>
                <a:hlinkClick r:id="rId2"/>
              </a:rPr>
              <a:t>http://aws.amazon.com</a:t>
            </a:r>
            <a:endParaRPr lang="en-US" sz="3200" dirty="0">
              <a:latin typeface="Indie Flower" panose="02000000000000000000" pitchFamily="2" charset="0"/>
            </a:endParaRPr>
          </a:p>
          <a:p>
            <a:pPr algn="just"/>
            <a:r>
              <a:rPr lang="en-US" sz="3200" dirty="0">
                <a:latin typeface="Indie Flower" panose="02000000000000000000" pitchFamily="2" charset="0"/>
              </a:rPr>
              <a:t>AWS is located in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9 geographical 'Regions</a:t>
            </a:r>
            <a:r>
              <a:rPr lang="en-US" sz="3200" dirty="0">
                <a:latin typeface="Indie Flower" panose="02000000000000000000" pitchFamily="2" charset="0"/>
              </a:rPr>
              <a:t>‘. Each Region is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wholly contained within a single country</a:t>
            </a:r>
            <a:r>
              <a:rPr lang="en-US" sz="3200" dirty="0">
                <a:latin typeface="Indie Flower" panose="02000000000000000000" pitchFamily="2" charset="0"/>
              </a:rPr>
              <a:t> and all of its data and services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stay</a:t>
            </a:r>
            <a:r>
              <a:rPr lang="en-US" sz="3200" dirty="0">
                <a:latin typeface="Indie Flower" panose="02000000000000000000" pitchFamily="2" charset="0"/>
              </a:rPr>
              <a:t> within the designated Region.</a:t>
            </a:r>
          </a:p>
          <a:p>
            <a:pPr algn="just"/>
            <a:r>
              <a:rPr lang="en-US" sz="3200" dirty="0">
                <a:latin typeface="Indie Flower" panose="02000000000000000000" pitchFamily="2" charset="0"/>
              </a:rPr>
              <a:t>Each Region has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multiple 'Availability Zones</a:t>
            </a:r>
            <a:r>
              <a:rPr lang="en-US" sz="3200" dirty="0">
                <a:latin typeface="Indie Flower" panose="02000000000000000000" pitchFamily="2" charset="0"/>
              </a:rPr>
              <a:t>', which are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distinct data centers </a:t>
            </a:r>
            <a:r>
              <a:rPr lang="en-US" sz="3200" dirty="0">
                <a:latin typeface="Indie Flower" panose="02000000000000000000" pitchFamily="2" charset="0"/>
              </a:rPr>
              <a:t>providing AWS services. Availability Zones are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isolated from each other </a:t>
            </a:r>
            <a:r>
              <a:rPr lang="en-US" sz="3200" dirty="0">
                <a:latin typeface="Indie Flower" panose="02000000000000000000" pitchFamily="2" charset="0"/>
              </a:rPr>
              <a:t>to prevent outages from spreading between Zones. However, Several services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operate across </a:t>
            </a:r>
            <a:r>
              <a:rPr lang="en-US" sz="3200" dirty="0">
                <a:latin typeface="Indie Flower" panose="02000000000000000000" pitchFamily="2" charset="0"/>
              </a:rPr>
              <a:t>Availability Zones (e.g. S3, </a:t>
            </a:r>
            <a:r>
              <a:rPr lang="en-US" sz="3200" dirty="0" err="1">
                <a:latin typeface="Indie Flower" panose="02000000000000000000" pitchFamily="2" charset="0"/>
              </a:rPr>
              <a:t>DynamoDB</a:t>
            </a:r>
            <a:r>
              <a:rPr lang="en-US" sz="3200" dirty="0">
                <a:latin typeface="Indie Flower" panose="02000000000000000000" pitchFamily="2" charset="0"/>
              </a:rPr>
              <a:t>).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81150" y="4343400"/>
            <a:ext cx="5962650" cy="2371725"/>
            <a:chOff x="1581150" y="4267200"/>
            <a:chExt cx="5962650" cy="23717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150" y="4267200"/>
              <a:ext cx="5962650" cy="23717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5"/>
            <a:stretch/>
          </p:blipFill>
          <p:spPr bwMode="auto">
            <a:xfrm>
              <a:off x="1676400" y="6096000"/>
              <a:ext cx="1174750" cy="293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057"/>
            <a:stretch/>
          </p:blipFill>
          <p:spPr bwMode="auto">
            <a:xfrm>
              <a:off x="1723572" y="5791200"/>
              <a:ext cx="712107" cy="293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397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92292" cy="102076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    Watch out for unexpected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2672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Indie Flower" panose="02000000000000000000" pitchFamily="2" charset="0"/>
              </a:rPr>
              <a:t>When you finish your work remember to make sure of the following to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avoid unwanted costs</a:t>
            </a:r>
            <a:r>
              <a:rPr lang="en-US" sz="2800" dirty="0">
                <a:latin typeface="Indie Flower" panose="02000000000000000000" pitchFamily="2" charset="0"/>
              </a:rPr>
              <a:t>:</a:t>
            </a:r>
          </a:p>
          <a:p>
            <a:pPr lvl="1"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Delete</a:t>
            </a:r>
            <a:r>
              <a:rPr lang="en-US" sz="2400" dirty="0">
                <a:latin typeface="Indie Flower" panose="02000000000000000000" pitchFamily="2" charset="0"/>
              </a:rPr>
              <a:t> your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S3</a:t>
            </a:r>
            <a:r>
              <a:rPr lang="en-US" sz="2400" dirty="0">
                <a:latin typeface="Indie Flower" panose="02000000000000000000" pitchFamily="2" charset="0"/>
              </a:rPr>
              <a:t> objects.</a:t>
            </a:r>
          </a:p>
          <a:p>
            <a:pPr lvl="1" algn="just"/>
            <a:r>
              <a:rPr lang="en-US" sz="2400" dirty="0">
                <a:latin typeface="Indie Flower" panose="02000000000000000000" pitchFamily="2" charset="0"/>
              </a:rPr>
              <a:t>Stop or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Shut Down </a:t>
            </a:r>
            <a:r>
              <a:rPr lang="en-US" sz="2400" dirty="0">
                <a:latin typeface="Indie Flower" panose="02000000000000000000" pitchFamily="2" charset="0"/>
              </a:rPr>
              <a:t>your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EC2</a:t>
            </a:r>
            <a:r>
              <a:rPr lang="en-US" sz="2400" dirty="0">
                <a:latin typeface="Indie Flower" panose="02000000000000000000" pitchFamily="2" charset="0"/>
              </a:rPr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RDS</a:t>
            </a:r>
            <a:r>
              <a:rPr lang="en-US" sz="2400" dirty="0">
                <a:latin typeface="Indie Flower" panose="02000000000000000000" pitchFamily="2" charset="0"/>
              </a:rPr>
              <a:t> instances.</a:t>
            </a:r>
          </a:p>
          <a:p>
            <a:pPr algn="just"/>
            <a:r>
              <a:rPr lang="en-US" sz="2800" dirty="0">
                <a:latin typeface="Indie Flower" panose="02000000000000000000" pitchFamily="2" charset="0"/>
              </a:rPr>
              <a:t>The customer is responsible for the resources he’s using. AWS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declines any responsibility </a:t>
            </a:r>
            <a:r>
              <a:rPr lang="en-US" sz="2800" dirty="0">
                <a:latin typeface="Indie Flower" panose="02000000000000000000" pitchFamily="2" charset="0"/>
              </a:rPr>
              <a:t>if the customer forgets to shut down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30</a:t>
            </a:fld>
            <a:endParaRPr kumimoji="0" lang="en-US"/>
          </a:p>
        </p:txBody>
      </p:sp>
      <p:pic>
        <p:nvPicPr>
          <p:cNvPr id="3074" name="Picture 2" descr="http://eofdreams.com/data_images/dreams/money/money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75509" cy="13647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AWS </a:t>
            </a:r>
            <a:r>
              <a:rPr lang="en-US" sz="3600" b="1" dirty="0">
                <a:latin typeface="Indie Flower" panose="02000000000000000000" pitchFamily="2" charset="0"/>
              </a:rPr>
              <a:t>Free Usage Tier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die Flower" panose="0200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139407"/>
            <a:ext cx="5105400" cy="53340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Indie Flower" panose="02000000000000000000" pitchFamily="2" charset="0"/>
                <a:hlinkClick r:id="rId2"/>
              </a:rPr>
              <a:t>http://aws.amazon.com/free/</a:t>
            </a:r>
            <a:endParaRPr lang="en-US" sz="2800" dirty="0">
              <a:latin typeface="Indie Flower" panose="02000000000000000000" pitchFamily="2" charset="0"/>
            </a:endParaRPr>
          </a:p>
          <a:p>
            <a:pPr algn="just"/>
            <a:endParaRPr lang="en-US" sz="2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31</a:t>
            </a:fld>
            <a:endParaRPr kumimoji="0" lang="en-US"/>
          </a:p>
        </p:txBody>
      </p:sp>
      <p:pic>
        <p:nvPicPr>
          <p:cNvPr id="4098" name="Picture 2" descr="C:\Users\shadi\Desktop\hd-blogshapes\hd-blogshapes\moreinfo1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198848"/>
            <a:ext cx="1292225" cy="9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What is AWS Offering?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34400" cy="5029200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Low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Ongoing Cost:,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ndie Flower" panose="02000000000000000000" pitchFamily="2" charset="0"/>
              </a:rPr>
              <a:t>pay-as-you-go </a:t>
            </a:r>
            <a:r>
              <a:rPr lang="en-US" sz="1800" dirty="0">
                <a:latin typeface="Indie Flower" panose="02000000000000000000" pitchFamily="2" charset="0"/>
              </a:rPr>
              <a:t>pricing with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Indie Flower" panose="02000000000000000000" pitchFamily="2" charset="0"/>
              </a:rPr>
              <a:t>no up-front expenses </a:t>
            </a:r>
            <a:r>
              <a:rPr lang="en-US" sz="1800" dirty="0">
                <a:latin typeface="Indie Flower" panose="02000000000000000000" pitchFamily="2" charset="0"/>
              </a:rPr>
              <a:t>or long-term commitments.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Instant Elasticity &amp; Flexible Capacity: (scaling up and down) </a:t>
            </a:r>
            <a:r>
              <a:rPr lang="en-US" sz="1800" dirty="0">
                <a:latin typeface="Indie Flower" panose="02000000000000000000" pitchFamily="2" charset="0"/>
              </a:rPr>
              <a:t>Eliminate guessing on your infrastructure capacity needs.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Speed &amp; Agility: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Develop and deploy applications faster Instead of waiting weeks or months for hardware to arrive and get installed.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Apps not Ops: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Focus on projects. Lets you shift resources away from data center investments and operations and move them to innovative new projects. 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Global Reach: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Take your apps global in minutes.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Open and Flexible: </a:t>
            </a:r>
            <a:r>
              <a:rPr lang="en-US" sz="1800" dirty="0">
                <a:latin typeface="Indie Flower" panose="02000000000000000000" pitchFamily="2" charset="0"/>
              </a:rPr>
              <a:t>You choose the development platform or programming model that makes the most sense for your business. 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Secure:  </a:t>
            </a:r>
            <a:r>
              <a:rPr lang="en-US" sz="1800" dirty="0">
                <a:latin typeface="Indie Flower" panose="02000000000000000000" pitchFamily="2" charset="0"/>
              </a:rPr>
              <a:t>Allows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</a:t>
            </a:r>
            <a:r>
              <a:rPr lang="en-US" sz="1800" dirty="0">
                <a:latin typeface="Indie Flower" panose="02000000000000000000" pitchFamily="2" charset="0"/>
              </a:rPr>
              <a:t>your application to take advantage of the multiple layers of operational and physical security in the AWS data centers to ensure the integrity and safety of your data.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71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The Amazon Web Services Universe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5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29000" y="2819400"/>
            <a:ext cx="0" cy="3003039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3657600" y="4610100"/>
            <a:ext cx="3483386" cy="3810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57600" y="3429000"/>
            <a:ext cx="3483386" cy="3810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42057" y="4756269"/>
            <a:ext cx="2111786" cy="1066170"/>
            <a:chOff x="3679414" y="4725030"/>
            <a:chExt cx="2111786" cy="1066170"/>
          </a:xfrm>
        </p:grpSpPr>
        <p:pic>
          <p:nvPicPr>
            <p:cNvPr id="3079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902198" y="4984775"/>
              <a:ext cx="1624163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30436" y="3453674"/>
            <a:ext cx="3013364" cy="1118326"/>
            <a:chOff x="3616036" y="3453674"/>
            <a:chExt cx="3013364" cy="1118326"/>
          </a:xfrm>
        </p:grpSpPr>
        <p:pic>
          <p:nvPicPr>
            <p:cNvPr id="3082" name="Picture 10" descr="C:\Users\shadi\Desktop\hd-blogshapes\hd-blogshapes\circle-transp-red6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036" y="3453674"/>
              <a:ext cx="3013364" cy="11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088620" y="3811987"/>
              <a:ext cx="2068195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Platform Services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65214" y="2286000"/>
            <a:ext cx="2949986" cy="1066800"/>
            <a:chOff x="3679414" y="2286000"/>
            <a:chExt cx="2949986" cy="1066800"/>
          </a:xfrm>
        </p:grpSpPr>
        <p:pic>
          <p:nvPicPr>
            <p:cNvPr id="3083" name="Picture 11" descr="C:\Users\shadi\Desktop\hd-blogshapes\hd-blogshapes\circle-transp-red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2286000"/>
              <a:ext cx="2949986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224001" y="2590800"/>
              <a:ext cx="1643399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Cross Service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5">
                      <a:lumMod val="50000"/>
                    </a:schemeClr>
                  </a:solidFill>
                  <a:latin typeface="Indie Flower" panose="02000000000000000000" pitchFamily="2" charset="0"/>
                </a:rPr>
                <a:t>Features</a:t>
              </a:r>
            </a:p>
          </p:txBody>
        </p:sp>
      </p:grpSp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/>
          <p:nvPr/>
        </p:nvCxnSpPr>
        <p:spPr>
          <a:xfrm flipV="1">
            <a:off x="3200400" y="2900450"/>
            <a:ext cx="1253836" cy="68095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082" idx="1"/>
          </p:cNvCxnSpPr>
          <p:nvPr/>
        </p:nvCxnSpPr>
        <p:spPr>
          <a:xfrm>
            <a:off x="3124200" y="3811987"/>
            <a:ext cx="1406236" cy="200850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3032002" y="4114800"/>
            <a:ext cx="1616198" cy="1020297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90600" y="2900449"/>
            <a:ext cx="2514600" cy="1874522"/>
            <a:chOff x="914400" y="2900449"/>
            <a:chExt cx="2514600" cy="1874522"/>
          </a:xfrm>
        </p:grpSpPr>
        <p:pic>
          <p:nvPicPr>
            <p:cNvPr id="3084" name="Picture 12" descr="C:\Users\shadi\Desktop\hd-blogshapes\hd-blogshapes\circle-transp-red5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900449"/>
              <a:ext cx="2514600" cy="187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524000" y="3581400"/>
              <a:ext cx="1431802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Management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Interface</a:t>
              </a:r>
            </a:p>
          </p:txBody>
        </p:sp>
      </p:grpSp>
      <p:grpSp>
        <p:nvGrpSpPr>
          <p:cNvPr id="3105" name="Group 3104"/>
          <p:cNvGrpSpPr/>
          <p:nvPr/>
        </p:nvGrpSpPr>
        <p:grpSpPr>
          <a:xfrm rot="5400000" flipV="1">
            <a:off x="3989027" y="3173039"/>
            <a:ext cx="817514" cy="653232"/>
            <a:chOff x="6964720" y="3489124"/>
            <a:chExt cx="1902189" cy="1553697"/>
          </a:xfrm>
        </p:grpSpPr>
        <p:pic>
          <p:nvPicPr>
            <p:cNvPr id="65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495310" y="3633641"/>
              <a:ext cx="1371599" cy="138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4720" y="3489124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 rot="5400000" flipV="1">
            <a:off x="4168414" y="4365987"/>
            <a:ext cx="802256" cy="604683"/>
            <a:chOff x="6964720" y="3489124"/>
            <a:chExt cx="1902189" cy="1553697"/>
          </a:xfrm>
        </p:grpSpPr>
        <p:pic>
          <p:nvPicPr>
            <p:cNvPr id="69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495310" y="3633641"/>
              <a:ext cx="1371599" cy="138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4720" y="3489124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/>
          <p:cNvGrpSpPr/>
          <p:nvPr/>
        </p:nvGrpSpPr>
        <p:grpSpPr>
          <a:xfrm rot="4297823">
            <a:off x="6123413" y="3190024"/>
            <a:ext cx="2910209" cy="1690358"/>
            <a:chOff x="6963992" y="3492486"/>
            <a:chExt cx="1890300" cy="2207105"/>
          </a:xfrm>
        </p:grpSpPr>
        <p:pic>
          <p:nvPicPr>
            <p:cNvPr id="72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57365" flipH="1" flipV="1">
              <a:off x="7482693" y="3779655"/>
              <a:ext cx="1371599" cy="191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3" descr="C:\Users\shadi\Desktop\hd-blogshapes\hd-blogshapes\arrow-black-curve4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26105" flipH="1">
              <a:off x="6963992" y="3492486"/>
              <a:ext cx="1371599" cy="155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78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Management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6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740392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3908412"/>
            <a:ext cx="2209800" cy="37755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35" idx="1"/>
          </p:cNvCxnSpPr>
          <p:nvPr/>
        </p:nvCxnSpPr>
        <p:spPr>
          <a:xfrm>
            <a:off x="2371714" y="4495802"/>
            <a:ext cx="1295400" cy="922575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90600" y="2900449"/>
            <a:ext cx="2514600" cy="1874522"/>
            <a:chOff x="914400" y="2900449"/>
            <a:chExt cx="2514600" cy="1874522"/>
          </a:xfrm>
        </p:grpSpPr>
        <p:sp>
          <p:nvSpPr>
            <p:cNvPr id="9" name="TextBox 8"/>
            <p:cNvSpPr txBox="1"/>
            <p:nvPr/>
          </p:nvSpPr>
          <p:spPr>
            <a:xfrm>
              <a:off x="1524000" y="3581400"/>
              <a:ext cx="1431802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Management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ndie Flower" panose="02000000000000000000" pitchFamily="2" charset="0"/>
                </a:rPr>
                <a:t>Interface</a:t>
              </a:r>
            </a:p>
          </p:txBody>
        </p:sp>
        <p:pic>
          <p:nvPicPr>
            <p:cNvPr id="3084" name="Picture 12" descr="C:\Users\shadi\Desktop\hd-blogshapes\hd-blogshapes\circle-transp-red5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900449"/>
              <a:ext cx="2514600" cy="187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4962514" y="2362200"/>
            <a:ext cx="828686" cy="990600"/>
            <a:chOff x="4419600" y="2362200"/>
            <a:chExt cx="828686" cy="990600"/>
          </a:xfrm>
        </p:grpSpPr>
        <p:pic>
          <p:nvPicPr>
            <p:cNvPr id="5122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362200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572000" y="3004243"/>
              <a:ext cx="418704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CLI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10200" y="3807157"/>
            <a:ext cx="828686" cy="993443"/>
            <a:chOff x="5791200" y="4147785"/>
            <a:chExt cx="828686" cy="993443"/>
          </a:xfrm>
        </p:grpSpPr>
        <p:pic>
          <p:nvPicPr>
            <p:cNvPr id="37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147785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867400" y="4792671"/>
              <a:ext cx="601447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SDK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67114" y="4939569"/>
            <a:ext cx="828686" cy="1004031"/>
            <a:chOff x="3909937" y="5168169"/>
            <a:chExt cx="828686" cy="1004031"/>
          </a:xfrm>
        </p:grpSpPr>
        <p:pic>
          <p:nvPicPr>
            <p:cNvPr id="35" name="Picture 2" descr="C:\Users\shadi\Desktop\hd-blogshapes\hd-blogshapes\filled-box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937" y="5168169"/>
              <a:ext cx="828686" cy="957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3962400" y="5823643"/>
              <a:ext cx="572593" cy="348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  <a:latin typeface="Indie Flower" panose="02000000000000000000" pitchFamily="2" charset="0"/>
                </a:rPr>
                <a:t>Web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343400" y="4659868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6"/>
              </a:rPr>
              <a:t>http://aws.amazon.com/tools/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7"/>
              </a:rPr>
              <a:t>http://aws.amazon.com/cli/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75755" y="5802868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8"/>
              </a:rPr>
              <a:t>http://aws.amazon.com/console/</a:t>
            </a:r>
            <a:endParaRPr lang="en-US" dirty="0">
              <a:latin typeface="Indie Flow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74638"/>
            <a:ext cx="7316092" cy="1020762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die Flower" panose="02000000000000000000" pitchFamily="2" charset="0"/>
              </a:rPr>
              <a:t>Infrastructure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7</a:t>
            </a:fld>
            <a:endParaRPr kumimoji="0" lang="en-US"/>
          </a:p>
        </p:txBody>
      </p:sp>
      <p:sp>
        <p:nvSpPr>
          <p:cNvPr id="6" name="Cloud 5"/>
          <p:cNvSpPr/>
          <p:nvPr/>
        </p:nvSpPr>
        <p:spPr>
          <a:xfrm>
            <a:off x="381000" y="1981199"/>
            <a:ext cx="8534400" cy="4569547"/>
          </a:xfrm>
          <a:prstGeom prst="cloud">
            <a:avLst/>
          </a:prstGeom>
          <a:noFill/>
          <a:ln w="101600">
            <a:solidFill>
              <a:schemeClr val="tx1"/>
            </a:solidFill>
            <a:miter lim="800000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C:\Users\shadi\Desktop\hd-blogshapes\hd-blogshapes\person1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399" y="1477963"/>
            <a:ext cx="482601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shadi\Desktop\hd-blogshapes\hd-blogshapes\arrow-black-curve4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62000" y="1752599"/>
            <a:ext cx="1371599" cy="13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15"/>
          <p:cNvCxnSpPr>
            <a:endCxn id="5122" idx="1"/>
          </p:cNvCxnSpPr>
          <p:nvPr/>
        </p:nvCxnSpPr>
        <p:spPr>
          <a:xfrm flipV="1">
            <a:off x="3200400" y="2841008"/>
            <a:ext cx="1762114" cy="848367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37" idx="1"/>
          </p:cNvCxnSpPr>
          <p:nvPr/>
        </p:nvCxnSpPr>
        <p:spPr>
          <a:xfrm>
            <a:off x="3200400" y="4213212"/>
            <a:ext cx="2209800" cy="377553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29" idx="2"/>
            <a:endCxn id="35" idx="1"/>
          </p:cNvCxnSpPr>
          <p:nvPr/>
        </p:nvCxnSpPr>
        <p:spPr>
          <a:xfrm rot="16200000" flipH="1">
            <a:off x="2314558" y="4380134"/>
            <a:ext cx="922577" cy="1153907"/>
          </a:xfrm>
          <a:prstGeom prst="curvedConnector2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43400" y="4964668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4"/>
              </a:rPr>
              <a:t>http://aws.amazon.com/s3/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69942" y="3285425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5"/>
              </a:rPr>
              <a:t>http://aws.amazon.com/ec2/</a:t>
            </a:r>
            <a:endParaRPr lang="en-US" dirty="0">
              <a:latin typeface="Indie Flower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75755" y="5802868"/>
            <a:ext cx="291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6"/>
              </a:rPr>
              <a:t>http://aws.amazon.com/ebs/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43000" y="3429630"/>
            <a:ext cx="2111786" cy="1066170"/>
            <a:chOff x="3679414" y="4725030"/>
            <a:chExt cx="2111786" cy="1066170"/>
          </a:xfrm>
        </p:grpSpPr>
        <p:pic>
          <p:nvPicPr>
            <p:cNvPr id="29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902198" y="4984775"/>
              <a:ext cx="1624163" cy="654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178887" y="3886200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ndie Flower" panose="02000000000000000000" pitchFamily="2" charset="0"/>
                <a:hlinkClick r:id="rId8"/>
              </a:rPr>
              <a:t>http://aws.amazon.com/vpc/</a:t>
            </a:r>
            <a:endParaRPr lang="en-US" dirty="0">
              <a:latin typeface="Indie Flower" panose="0200000000000000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962514" y="2362200"/>
            <a:ext cx="828686" cy="990600"/>
            <a:chOff x="4962514" y="2362200"/>
            <a:chExt cx="828686" cy="990600"/>
          </a:xfrm>
        </p:grpSpPr>
        <p:grpSp>
          <p:nvGrpSpPr>
            <p:cNvPr id="26" name="Group 25"/>
            <p:cNvGrpSpPr/>
            <p:nvPr/>
          </p:nvGrpSpPr>
          <p:grpSpPr>
            <a:xfrm>
              <a:off x="4962514" y="2362200"/>
              <a:ext cx="828686" cy="990600"/>
              <a:chOff x="4419600" y="2362200"/>
              <a:chExt cx="828686" cy="990600"/>
            </a:xfrm>
          </p:grpSpPr>
          <p:pic>
            <p:nvPicPr>
              <p:cNvPr id="5122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2362200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572000" y="3004243"/>
                <a:ext cx="532518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EC2</a:t>
                </a:r>
              </a:p>
            </p:txBody>
          </p:sp>
        </p:grpSp>
        <p:pic>
          <p:nvPicPr>
            <p:cNvPr id="6146" name="Picture 2" descr="C:\Users\shadi\AppData\Local\Microsoft\Windows\Temporary Internet Files\Content.IE5\GVT8W622\MC900241587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14" y="2525436"/>
              <a:ext cx="504238" cy="47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410200" y="4111957"/>
            <a:ext cx="828686" cy="993443"/>
            <a:chOff x="5410200" y="3807157"/>
            <a:chExt cx="828686" cy="993443"/>
          </a:xfrm>
        </p:grpSpPr>
        <p:grpSp>
          <p:nvGrpSpPr>
            <p:cNvPr id="21" name="Group 20"/>
            <p:cNvGrpSpPr/>
            <p:nvPr/>
          </p:nvGrpSpPr>
          <p:grpSpPr>
            <a:xfrm>
              <a:off x="5410200" y="3807157"/>
              <a:ext cx="828686" cy="993443"/>
              <a:chOff x="5791200" y="4147785"/>
              <a:chExt cx="828686" cy="993443"/>
            </a:xfrm>
          </p:grpSpPr>
          <p:pic>
            <p:nvPicPr>
              <p:cNvPr id="37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867400" y="4792671"/>
                <a:ext cx="425116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S3</a:t>
                </a:r>
              </a:p>
            </p:txBody>
          </p:sp>
        </p:grpSp>
        <p:pic>
          <p:nvPicPr>
            <p:cNvPr id="614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894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352800" y="4939569"/>
            <a:ext cx="828686" cy="1004031"/>
            <a:chOff x="3667114" y="4939569"/>
            <a:chExt cx="828686" cy="1004031"/>
          </a:xfrm>
        </p:grpSpPr>
        <p:grpSp>
          <p:nvGrpSpPr>
            <p:cNvPr id="19" name="Group 18"/>
            <p:cNvGrpSpPr/>
            <p:nvPr/>
          </p:nvGrpSpPr>
          <p:grpSpPr>
            <a:xfrm>
              <a:off x="3667114" y="4939569"/>
              <a:ext cx="828686" cy="1004031"/>
              <a:chOff x="3909937" y="5168169"/>
              <a:chExt cx="828686" cy="1004031"/>
            </a:xfrm>
          </p:grpSpPr>
          <p:pic>
            <p:nvPicPr>
              <p:cNvPr id="35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9937" y="5168169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962400" y="5823643"/>
                <a:ext cx="614271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EBS</a:t>
                </a:r>
              </a:p>
            </p:txBody>
          </p:sp>
        </p:grpSp>
        <p:pic>
          <p:nvPicPr>
            <p:cNvPr id="38" name="Picture 4" descr="C:\Users\shadi\AppData\Local\Microsoft\Windows\Temporary Internet Files\Content.IE5\8PS2C6LG\MC900442142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87" y="5037187"/>
              <a:ext cx="525413" cy="52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Curved Connector 48"/>
          <p:cNvCxnSpPr>
            <a:stCxn id="29" idx="3"/>
          </p:cNvCxnSpPr>
          <p:nvPr/>
        </p:nvCxnSpPr>
        <p:spPr>
          <a:xfrm flipV="1">
            <a:off x="3254786" y="3654757"/>
            <a:ext cx="3917528" cy="307958"/>
          </a:xfrm>
          <a:prstGeom prst="curvedConnector3">
            <a:avLst/>
          </a:prstGeom>
          <a:ln w="76200">
            <a:solidFill>
              <a:schemeClr val="accent3">
                <a:lumMod val="75000"/>
              </a:schemeClr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7172314" y="3022944"/>
            <a:ext cx="828686" cy="993443"/>
            <a:chOff x="7172314" y="3429000"/>
            <a:chExt cx="828686" cy="993443"/>
          </a:xfrm>
        </p:grpSpPr>
        <p:pic>
          <p:nvPicPr>
            <p:cNvPr id="6152" name="Picture 8" descr="C:\Users\shadi\AppData\Local\Microsoft\Windows\Temporary Internet Files\Content.IE5\8PS2C6LG\MC900339642[1]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548804"/>
              <a:ext cx="533400" cy="53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7172314" y="3429000"/>
              <a:ext cx="828686" cy="993443"/>
              <a:chOff x="5791200" y="4147785"/>
              <a:chExt cx="828686" cy="993443"/>
            </a:xfrm>
          </p:grpSpPr>
          <p:pic>
            <p:nvPicPr>
              <p:cNvPr id="43" name="Picture 2" descr="C:\Users\shadi\Desktop\hd-blogshapes\hd-blogshapes\filled-box1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200" y="4147785"/>
                <a:ext cx="828686" cy="957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5867400" y="4792671"/>
                <a:ext cx="540533" cy="348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chemeClr val="bg1"/>
                    </a:solidFill>
                    <a:latin typeface="Indie Flower" panose="02000000000000000000" pitchFamily="2" charset="0"/>
                  </a:rPr>
                  <a:t>VPC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2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Amazon Elastic Compute Cloud (EC2)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8153400" cy="4267200"/>
          </a:xfrm>
        </p:spPr>
        <p:txBody>
          <a:bodyPr>
            <a:noAutofit/>
          </a:bodyPr>
          <a:lstStyle/>
          <a:p>
            <a:pPr algn="just"/>
            <a:r>
              <a:rPr lang="en-US" sz="1800" dirty="0">
                <a:latin typeface="Indie Flower" panose="02000000000000000000" pitchFamily="2" charset="0"/>
              </a:rPr>
              <a:t>A web service that provides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resizable compute capacity </a:t>
            </a:r>
            <a:r>
              <a:rPr lang="en-US" sz="1800" dirty="0">
                <a:latin typeface="Indie Flower" panose="02000000000000000000" pitchFamily="2" charset="0"/>
              </a:rPr>
              <a:t>in the cloud.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EC2 allows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creating Virtual Machines (VM) on-demand</a:t>
            </a:r>
            <a:r>
              <a:rPr lang="en-US" sz="1800" dirty="0">
                <a:latin typeface="Indie Flower" panose="02000000000000000000" pitchFamily="2" charset="0"/>
              </a:rPr>
              <a:t>. Pre-configured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templated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 Amazon Machine Image (AMI) </a:t>
            </a:r>
            <a:r>
              <a:rPr lang="en-US" sz="1800" dirty="0">
                <a:latin typeface="Indie Flower" panose="02000000000000000000" pitchFamily="2" charset="0"/>
              </a:rPr>
              <a:t>can be used get running immediately. Creating and sharing your own AMI is also possible via the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AWS Marketplace.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 Scaling </a:t>
            </a:r>
            <a:r>
              <a:rPr lang="en-US" sz="1800" dirty="0">
                <a:latin typeface="Indie Flower" panose="02000000000000000000" pitchFamily="2" charset="0"/>
              </a:rPr>
              <a:t>allows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automatically scale of the capacity up </a:t>
            </a:r>
            <a:r>
              <a:rPr lang="en-US" sz="1800" dirty="0">
                <a:latin typeface="Indie Flower" panose="02000000000000000000" pitchFamily="2" charset="0"/>
              </a:rPr>
              <a:t>seamlessly during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demand spikes </a:t>
            </a:r>
            <a:r>
              <a:rPr lang="en-US" sz="1800" dirty="0">
                <a:latin typeface="Indie Flower" panose="02000000000000000000" pitchFamily="2" charset="0"/>
              </a:rPr>
              <a:t>to maintain performance,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scales down </a:t>
            </a:r>
            <a:r>
              <a:rPr lang="en-US" sz="1800" dirty="0">
                <a:latin typeface="Indie Flower" panose="02000000000000000000" pitchFamily="2" charset="0"/>
              </a:rPr>
              <a:t>during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demand lulls </a:t>
            </a:r>
            <a:r>
              <a:rPr lang="en-US" sz="1800" dirty="0">
                <a:latin typeface="Indie Flower" panose="02000000000000000000" pitchFamily="2" charset="0"/>
              </a:rPr>
              <a:t>to minimize costs.</a:t>
            </a:r>
          </a:p>
          <a:p>
            <a:pPr algn="just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Elastic Load Balancing</a:t>
            </a:r>
            <a:r>
              <a:rPr lang="en-US" sz="1800" dirty="0">
                <a:latin typeface="Indie Flower" panose="02000000000000000000" pitchFamily="2" charset="0"/>
              </a:rPr>
              <a:t> automatically distributes incoming application traffic across multiple Amazon EC2 instances. 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Provide tools to build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failure resilient applications </a:t>
            </a:r>
            <a:r>
              <a:rPr lang="en-US" sz="1800" dirty="0">
                <a:latin typeface="Indie Flower" panose="02000000000000000000" pitchFamily="2" charset="0"/>
              </a:rPr>
              <a:t>by launching application instances in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separate Availability Zones</a:t>
            </a:r>
            <a:r>
              <a:rPr lang="en-US" sz="1800" dirty="0">
                <a:latin typeface="Indie Flower" panose="02000000000000000000" pitchFamily="2" charset="0"/>
              </a:rPr>
              <a:t>.</a:t>
            </a:r>
          </a:p>
          <a:p>
            <a:pPr algn="just"/>
            <a:r>
              <a:rPr lang="en-US" sz="1800" dirty="0">
                <a:latin typeface="Indie Flower" panose="02000000000000000000" pitchFamily="2" charset="0"/>
              </a:rPr>
              <a:t>Pay only for resources actually consume,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instance-hours.</a:t>
            </a:r>
          </a:p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VM Import/Export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 </a:t>
            </a:r>
            <a:r>
              <a:rPr lang="en-US" sz="1800" dirty="0">
                <a:latin typeface="Indie Flower" panose="02000000000000000000" pitchFamily="2" charset="0"/>
              </a:rPr>
              <a:t>enables you to easily import virtual machine images from your existing environment to Amazon EC2 instances and export them back at any time. </a:t>
            </a:r>
          </a:p>
          <a:p>
            <a:pPr algn="just"/>
            <a:endParaRPr lang="en-US" sz="1800" dirty="0">
              <a:latin typeface="Indie Flowe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8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9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508" y="350838"/>
            <a:ext cx="7849492" cy="1020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Indie Flower" panose="02000000000000000000" pitchFamily="2" charset="0"/>
              </a:rPr>
              <a:t>	EC2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3" y="1524000"/>
            <a:ext cx="8946307" cy="44196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Micro instances (t1.micro):</a:t>
            </a:r>
          </a:p>
          <a:p>
            <a:pPr lvl="1" algn="just"/>
            <a:r>
              <a:rPr lang="en-US" sz="1600" dirty="0">
                <a:latin typeface="Indie Flower" panose="02000000000000000000" pitchFamily="2" charset="0"/>
              </a:rPr>
              <a:t>Micro Instance 613 </a:t>
            </a:r>
            <a:r>
              <a:rPr lang="en-US" sz="1600" dirty="0" err="1">
                <a:latin typeface="Indie Flower" panose="02000000000000000000" pitchFamily="2" charset="0"/>
              </a:rPr>
              <a:t>MiB</a:t>
            </a:r>
            <a:r>
              <a:rPr lang="en-US" sz="1600" dirty="0">
                <a:latin typeface="Indie Flower" panose="02000000000000000000" pitchFamily="2" charset="0"/>
              </a:rPr>
              <a:t> of memory, up to 2 ECUs (for short periodic bursts), EBS storage only, 32-bit or 64-bit platform.</a:t>
            </a:r>
          </a:p>
          <a:p>
            <a:pPr algn="just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Standard Instances </a:t>
            </a:r>
            <a:r>
              <a:rPr lang="en-US" sz="2000" dirty="0">
                <a:latin typeface="Indie Flower" panose="02000000000000000000" pitchFamily="2" charset="0"/>
              </a:rPr>
              <a:t>provide customers with a balanced set of resources and a low cost platform.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Small Instance (Default) </a:t>
            </a:r>
            <a:r>
              <a:rPr lang="en-US" sz="1600" dirty="0">
                <a:latin typeface="Indie Flower" panose="02000000000000000000" pitchFamily="2" charset="0"/>
              </a:rPr>
              <a:t>1.7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1 EC2 Compute Unit (1 virtual core with 1 EC2 Compute Unit), 160 GB of local instance storage, 32-bit or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Medium Instance </a:t>
            </a:r>
            <a:r>
              <a:rPr lang="en-US" sz="1600" dirty="0">
                <a:latin typeface="Indie Flower" panose="02000000000000000000" pitchFamily="2" charset="0"/>
              </a:rPr>
              <a:t>3.75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 EC2 Compute Units (1 virtual core with 2 EC2 Compute Units each), 410 GB of local instance storage, 32-bit or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Large Instance </a:t>
            </a:r>
            <a:r>
              <a:rPr lang="en-US" sz="1600" dirty="0">
                <a:latin typeface="Indie Flower" panose="02000000000000000000" pitchFamily="2" charset="0"/>
              </a:rPr>
              <a:t>7.5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4 EC2 Compute Units (2 virtual cores with 2 EC2 Compute Units each), 850 GB of local instance storage,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M1 Extra Large Instance </a:t>
            </a:r>
            <a:r>
              <a:rPr lang="en-US" sz="1600" dirty="0">
                <a:latin typeface="Indie Flower" panose="02000000000000000000" pitchFamily="2" charset="0"/>
              </a:rPr>
              <a:t>15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8 EC2 Compute Units (4 virtual cores with 2 EC2 Compute Units each), 1690 GB of local instance storage,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M3 Extra Large Instance </a:t>
            </a:r>
            <a:r>
              <a:rPr lang="en-US" sz="1600" dirty="0">
                <a:latin typeface="Indie Flower" panose="02000000000000000000" pitchFamily="2" charset="0"/>
              </a:rPr>
              <a:t>15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13 EC2 Compute Units (4 virtual cores with 3.25 EC2 Compute Units each), EBS storage only, 64-bit platform</a:t>
            </a:r>
          </a:p>
          <a:p>
            <a:pPr lvl="1"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Indie Flower" panose="02000000000000000000" pitchFamily="2" charset="0"/>
              </a:rPr>
              <a:t>M3 Double Extra Large Instance </a:t>
            </a:r>
            <a:r>
              <a:rPr lang="en-US" sz="1600" dirty="0">
                <a:latin typeface="Indie Flower" panose="02000000000000000000" pitchFamily="2" charset="0"/>
              </a:rPr>
              <a:t>30 </a:t>
            </a:r>
            <a:r>
              <a:rPr lang="en-US" sz="1600" dirty="0" err="1">
                <a:latin typeface="Indie Flower" panose="02000000000000000000" pitchFamily="2" charset="0"/>
              </a:rPr>
              <a:t>GiB</a:t>
            </a:r>
            <a:r>
              <a:rPr lang="en-US" sz="1600" dirty="0">
                <a:latin typeface="Indie Flower" panose="02000000000000000000" pitchFamily="2" charset="0"/>
              </a:rPr>
              <a:t> of memory, 26 EC2 Compute Units (8 virtual cores with 3.25 EC2 Compute Units each), EBS storage only, 64-bit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/>
              <a:pPr eaLnBrk="1" latinLnBrk="0" hangingPunct="1"/>
              <a:t>9</a:t>
            </a:fld>
            <a:endParaRPr kumimoji="0" lang="en-US"/>
          </a:p>
        </p:txBody>
      </p:sp>
      <p:grpSp>
        <p:nvGrpSpPr>
          <p:cNvPr id="6" name="Group 5"/>
          <p:cNvGrpSpPr/>
          <p:nvPr/>
        </p:nvGrpSpPr>
        <p:grpSpPr>
          <a:xfrm rot="19551984">
            <a:off x="30459" y="263056"/>
            <a:ext cx="1407464" cy="887049"/>
            <a:chOff x="3679414" y="4725030"/>
            <a:chExt cx="2111786" cy="1066170"/>
          </a:xfrm>
        </p:grpSpPr>
        <p:pic>
          <p:nvPicPr>
            <p:cNvPr id="7" name="Picture 7" descr="C:\Users\shadi\Desktop\hd-blogshapes\Circles\The Effortless Blog (37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14" y="4725030"/>
              <a:ext cx="2111786" cy="106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13484" y="4989953"/>
              <a:ext cx="2001589" cy="643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Infrastructure</a:t>
              </a:r>
            </a:p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7030A0"/>
                  </a:solidFill>
                  <a:latin typeface="Indie Flower" panose="02000000000000000000" pitchFamily="2" charset="0"/>
                </a:rPr>
                <a:t>Services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1981200" y="6258580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Indie Flower" panose="02000000000000000000" pitchFamily="2" charset="0"/>
              </a:rPr>
              <a:t>One EC2 Compute Unit (ECU) provides the equivalent CPU capacity of a 1.0-1.2 GHz 2007 Opteron or 2007 Xeon processor.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5493"/>
            <a:ext cx="2667000" cy="599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75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TS102804846</Template>
  <TotalTime>4034</TotalTime>
  <Words>3545</Words>
  <Application>Microsoft Macintosh PowerPoint</Application>
  <PresentationFormat>On-screen Show (4:3)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Corbel</vt:lpstr>
      <vt:lpstr>Indie Flower</vt:lpstr>
      <vt:lpstr>Arial</vt:lpstr>
      <vt:lpstr>Consolas</vt:lpstr>
      <vt:lpstr>Chalkboard 16x9</vt:lpstr>
      <vt:lpstr>PowerPoint Presentation</vt:lpstr>
      <vt:lpstr>Who is Amazon !!</vt:lpstr>
      <vt:lpstr>What is Amazon Web Services ?</vt:lpstr>
      <vt:lpstr>What is AWS Offering?</vt:lpstr>
      <vt:lpstr>The Amazon Web Services Universe </vt:lpstr>
      <vt:lpstr>Management Interface</vt:lpstr>
      <vt:lpstr>Infrastructure Services</vt:lpstr>
      <vt:lpstr>Amazon Elastic Compute Cloud (EC2)</vt:lpstr>
      <vt:lpstr> EC2 Instances</vt:lpstr>
      <vt:lpstr> EC2 High Performance Instances</vt:lpstr>
      <vt:lpstr> EC2 Cluster Instances</vt:lpstr>
      <vt:lpstr> EC2 Payment methods</vt:lpstr>
      <vt:lpstr>Amazon Elastic Block Store (EBS)</vt:lpstr>
      <vt:lpstr> EBS Volumes</vt:lpstr>
      <vt:lpstr>Amazon Simple Storage Service (S3)</vt:lpstr>
      <vt:lpstr>Amazon Virtual Private Cloud (VPC)</vt:lpstr>
      <vt:lpstr>Demo &amp; Questions</vt:lpstr>
      <vt:lpstr>Platform Services</vt:lpstr>
      <vt:lpstr>Amazon Elastic MapReduce (EMR)</vt:lpstr>
      <vt:lpstr>Amazon Relational Database Service (RDS)</vt:lpstr>
      <vt:lpstr>SQL Databases</vt:lpstr>
      <vt:lpstr> Amazon DynamoDB </vt:lpstr>
      <vt:lpstr>NoSQL Databases</vt:lpstr>
      <vt:lpstr> Amazon Elastic Beanstalk</vt:lpstr>
      <vt:lpstr>Questions</vt:lpstr>
      <vt:lpstr>Cross Service Features</vt:lpstr>
      <vt:lpstr>  Amazon CloudWatch</vt:lpstr>
      <vt:lpstr>  Amazon Simple Workflow Service (SWF)</vt:lpstr>
      <vt:lpstr>Questions</vt:lpstr>
      <vt:lpstr>    Watch out for unexpected Costs</vt:lpstr>
      <vt:lpstr>AWS Free Usage Tier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</dc:creator>
  <cp:lastModifiedBy>Huỳnh Tuấn Anh</cp:lastModifiedBy>
  <cp:revision>114</cp:revision>
  <dcterms:created xsi:type="dcterms:W3CDTF">2013-10-08T20:05:47Z</dcterms:created>
  <dcterms:modified xsi:type="dcterms:W3CDTF">2023-09-23T01:03:54Z</dcterms:modified>
</cp:coreProperties>
</file>